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5"/>
  </p:notesMasterIdLst>
  <p:sldIdLst>
    <p:sldId id="291" r:id="rId2"/>
    <p:sldId id="311" r:id="rId3"/>
    <p:sldId id="292" r:id="rId4"/>
    <p:sldId id="299" r:id="rId5"/>
    <p:sldId id="312" r:id="rId6"/>
    <p:sldId id="300" r:id="rId7"/>
    <p:sldId id="301" r:id="rId8"/>
    <p:sldId id="302" r:id="rId9"/>
    <p:sldId id="303" r:id="rId10"/>
    <p:sldId id="314" r:id="rId11"/>
    <p:sldId id="315" r:id="rId12"/>
    <p:sldId id="304" r:id="rId13"/>
    <p:sldId id="316" r:id="rId14"/>
  </p:sldIdLst>
  <p:sldSz cx="9144000" cy="6858000" type="screen4x3"/>
  <p:notesSz cx="7010400" cy="92964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PA"/>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0673846-F312-4D9E-8210-F678BF91B28E}" type="datetimeFigureOut">
              <a:rPr lang="es-PA" smtClean="0"/>
              <a:pPr/>
              <a:t>05/09/2018</a:t>
            </a:fld>
            <a:endParaRPr lang="es-PA"/>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s-PA"/>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PA"/>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D4D5231-9A23-4D1C-8A74-2FF8848D488F}" type="slidenum">
              <a:rPr lang="es-PA" smtClean="0"/>
              <a:pPr/>
              <a:t>‹Nº›</a:t>
            </a:fld>
            <a:endParaRPr lang="es-PA"/>
          </a:p>
        </p:txBody>
      </p:sp>
    </p:spTree>
    <p:extLst>
      <p:ext uri="{BB962C8B-B14F-4D97-AF65-F5344CB8AC3E}">
        <p14:creationId xmlns:p14="http://schemas.microsoft.com/office/powerpoint/2010/main" val="3867080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A" dirty="0"/>
          </a:p>
        </p:txBody>
      </p:sp>
      <p:sp>
        <p:nvSpPr>
          <p:cNvPr id="4" name="Marcador de número de diapositiva 3"/>
          <p:cNvSpPr>
            <a:spLocks noGrp="1"/>
          </p:cNvSpPr>
          <p:nvPr>
            <p:ph type="sldNum" sz="quarter" idx="10"/>
          </p:nvPr>
        </p:nvSpPr>
        <p:spPr/>
        <p:txBody>
          <a:bodyPr/>
          <a:lstStyle/>
          <a:p>
            <a:fld id="{2D4D5231-9A23-4D1C-8A74-2FF8848D488F}" type="slidenum">
              <a:rPr lang="es-PA" smtClean="0"/>
              <a:pPr/>
              <a:t>11</a:t>
            </a:fld>
            <a:endParaRPr lang="es-PA"/>
          </a:p>
        </p:txBody>
      </p:sp>
    </p:spTree>
    <p:extLst>
      <p:ext uri="{BB962C8B-B14F-4D97-AF65-F5344CB8AC3E}">
        <p14:creationId xmlns:p14="http://schemas.microsoft.com/office/powerpoint/2010/main" val="35521926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A"/>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A"/>
          </a:p>
        </p:txBody>
      </p:sp>
      <p:sp>
        <p:nvSpPr>
          <p:cNvPr id="4" name="3 Marcador de fecha"/>
          <p:cNvSpPr>
            <a:spLocks noGrp="1"/>
          </p:cNvSpPr>
          <p:nvPr>
            <p:ph type="dt" sz="half" idx="10"/>
          </p:nvPr>
        </p:nvSpPr>
        <p:spPr/>
        <p:txBody>
          <a:bodyPr/>
          <a:lstStyle>
            <a:lvl1pPr>
              <a:defRPr/>
            </a:lvl1pPr>
          </a:lstStyle>
          <a:p>
            <a:fld id="{F75FB838-17BB-4938-967B-673F063BE43E}" type="datetimeFigureOut">
              <a:rPr lang="es-PA" smtClean="0"/>
              <a:pPr/>
              <a:t>05/09/2018</a:t>
            </a:fld>
            <a:endParaRPr lang="es-PA"/>
          </a:p>
        </p:txBody>
      </p:sp>
      <p:sp>
        <p:nvSpPr>
          <p:cNvPr id="5" name="4 Marcador de pie de página"/>
          <p:cNvSpPr>
            <a:spLocks noGrp="1"/>
          </p:cNvSpPr>
          <p:nvPr>
            <p:ph type="ftr" sz="quarter" idx="11"/>
          </p:nvPr>
        </p:nvSpPr>
        <p:spPr/>
        <p:txBody>
          <a:bodyPr/>
          <a:lstStyle>
            <a:lvl1pPr>
              <a:defRPr/>
            </a:lvl1pPr>
          </a:lstStyle>
          <a:p>
            <a:endParaRPr lang="es-PA"/>
          </a:p>
        </p:txBody>
      </p:sp>
      <p:sp>
        <p:nvSpPr>
          <p:cNvPr id="6" name="5 Marcador de número de diapositiva"/>
          <p:cNvSpPr>
            <a:spLocks noGrp="1"/>
          </p:cNvSpPr>
          <p:nvPr>
            <p:ph type="sldNum" sz="quarter" idx="12"/>
          </p:nvPr>
        </p:nvSpPr>
        <p:spPr/>
        <p:txBody>
          <a:bodyPr/>
          <a:lstStyle>
            <a:lvl1pPr>
              <a:defRPr/>
            </a:lvl1pPr>
          </a:lstStyle>
          <a:p>
            <a:fld id="{440D4903-4106-4807-BB0D-1F416F06B753}" type="slidenum">
              <a:rPr lang="es-PA" smtClean="0"/>
              <a:pPr/>
              <a:t>‹Nº›</a:t>
            </a:fld>
            <a:endParaRPr lang="es-PA"/>
          </a:p>
        </p:txBody>
      </p:sp>
    </p:spTree>
    <p:extLst>
      <p:ext uri="{BB962C8B-B14F-4D97-AF65-F5344CB8AC3E}">
        <p14:creationId xmlns:p14="http://schemas.microsoft.com/office/powerpoint/2010/main" val="3794190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lvl1pPr>
              <a:defRPr/>
            </a:lvl1pPr>
          </a:lstStyle>
          <a:p>
            <a:fld id="{F75FB838-17BB-4938-967B-673F063BE43E}" type="datetimeFigureOut">
              <a:rPr lang="es-PA" smtClean="0"/>
              <a:pPr/>
              <a:t>05/09/2018</a:t>
            </a:fld>
            <a:endParaRPr lang="es-PA"/>
          </a:p>
        </p:txBody>
      </p:sp>
      <p:sp>
        <p:nvSpPr>
          <p:cNvPr id="5" name="4 Marcador de pie de página"/>
          <p:cNvSpPr>
            <a:spLocks noGrp="1"/>
          </p:cNvSpPr>
          <p:nvPr>
            <p:ph type="ftr" sz="quarter" idx="11"/>
          </p:nvPr>
        </p:nvSpPr>
        <p:spPr/>
        <p:txBody>
          <a:bodyPr/>
          <a:lstStyle>
            <a:lvl1pPr>
              <a:defRPr/>
            </a:lvl1pPr>
          </a:lstStyle>
          <a:p>
            <a:endParaRPr lang="es-PA"/>
          </a:p>
        </p:txBody>
      </p:sp>
      <p:sp>
        <p:nvSpPr>
          <p:cNvPr id="6" name="5 Marcador de número de diapositiva"/>
          <p:cNvSpPr>
            <a:spLocks noGrp="1"/>
          </p:cNvSpPr>
          <p:nvPr>
            <p:ph type="sldNum" sz="quarter" idx="12"/>
          </p:nvPr>
        </p:nvSpPr>
        <p:spPr/>
        <p:txBody>
          <a:bodyPr/>
          <a:lstStyle>
            <a:lvl1pPr>
              <a:defRPr/>
            </a:lvl1pPr>
          </a:lstStyle>
          <a:p>
            <a:fld id="{440D4903-4106-4807-BB0D-1F416F06B753}" type="slidenum">
              <a:rPr lang="es-PA" smtClean="0"/>
              <a:pPr/>
              <a:t>‹Nº›</a:t>
            </a:fld>
            <a:endParaRPr lang="es-PA"/>
          </a:p>
        </p:txBody>
      </p:sp>
    </p:spTree>
    <p:extLst>
      <p:ext uri="{BB962C8B-B14F-4D97-AF65-F5344CB8AC3E}">
        <p14:creationId xmlns:p14="http://schemas.microsoft.com/office/powerpoint/2010/main" val="188904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lvl1pPr>
              <a:defRPr/>
            </a:lvl1pPr>
          </a:lstStyle>
          <a:p>
            <a:fld id="{F75FB838-17BB-4938-967B-673F063BE43E}" type="datetimeFigureOut">
              <a:rPr lang="es-PA" smtClean="0"/>
              <a:pPr/>
              <a:t>05/09/2018</a:t>
            </a:fld>
            <a:endParaRPr lang="es-PA"/>
          </a:p>
        </p:txBody>
      </p:sp>
      <p:sp>
        <p:nvSpPr>
          <p:cNvPr id="5" name="4 Marcador de pie de página"/>
          <p:cNvSpPr>
            <a:spLocks noGrp="1"/>
          </p:cNvSpPr>
          <p:nvPr>
            <p:ph type="ftr" sz="quarter" idx="11"/>
          </p:nvPr>
        </p:nvSpPr>
        <p:spPr/>
        <p:txBody>
          <a:bodyPr/>
          <a:lstStyle>
            <a:lvl1pPr>
              <a:defRPr/>
            </a:lvl1pPr>
          </a:lstStyle>
          <a:p>
            <a:endParaRPr lang="es-PA"/>
          </a:p>
        </p:txBody>
      </p:sp>
      <p:sp>
        <p:nvSpPr>
          <p:cNvPr id="6" name="5 Marcador de número de diapositiva"/>
          <p:cNvSpPr>
            <a:spLocks noGrp="1"/>
          </p:cNvSpPr>
          <p:nvPr>
            <p:ph type="sldNum" sz="quarter" idx="12"/>
          </p:nvPr>
        </p:nvSpPr>
        <p:spPr/>
        <p:txBody>
          <a:bodyPr/>
          <a:lstStyle>
            <a:lvl1pPr>
              <a:defRPr/>
            </a:lvl1pPr>
          </a:lstStyle>
          <a:p>
            <a:fld id="{440D4903-4106-4807-BB0D-1F416F06B753}" type="slidenum">
              <a:rPr lang="es-PA" smtClean="0"/>
              <a:pPr/>
              <a:t>‹Nº›</a:t>
            </a:fld>
            <a:endParaRPr lang="es-PA"/>
          </a:p>
        </p:txBody>
      </p:sp>
    </p:spTree>
    <p:extLst>
      <p:ext uri="{BB962C8B-B14F-4D97-AF65-F5344CB8AC3E}">
        <p14:creationId xmlns:p14="http://schemas.microsoft.com/office/powerpoint/2010/main" val="2200514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fld id="{F75FB838-17BB-4938-967B-673F063BE43E}" type="datetimeFigureOut">
              <a:rPr lang="es-PA" smtClean="0"/>
              <a:pPr/>
              <a:t>05/09/2018</a:t>
            </a:fld>
            <a:endParaRPr lang="es-PA"/>
          </a:p>
        </p:txBody>
      </p:sp>
      <p:sp>
        <p:nvSpPr>
          <p:cNvPr id="6" name="4 Marcador de pie de página"/>
          <p:cNvSpPr>
            <a:spLocks noGrp="1"/>
          </p:cNvSpPr>
          <p:nvPr>
            <p:ph type="ftr" sz="quarter" idx="11"/>
          </p:nvPr>
        </p:nvSpPr>
        <p:spPr/>
        <p:txBody>
          <a:bodyPr/>
          <a:lstStyle>
            <a:lvl1pPr>
              <a:defRPr/>
            </a:lvl1pPr>
          </a:lstStyle>
          <a:p>
            <a:endParaRPr lang="es-PA"/>
          </a:p>
        </p:txBody>
      </p:sp>
      <p:sp>
        <p:nvSpPr>
          <p:cNvPr id="7" name="5 Marcador de número de diapositiva"/>
          <p:cNvSpPr>
            <a:spLocks noGrp="1"/>
          </p:cNvSpPr>
          <p:nvPr>
            <p:ph type="sldNum" sz="quarter" idx="12"/>
          </p:nvPr>
        </p:nvSpPr>
        <p:spPr/>
        <p:txBody>
          <a:bodyPr/>
          <a:lstStyle>
            <a:lvl1pPr>
              <a:defRPr/>
            </a:lvl1pPr>
          </a:lstStyle>
          <a:p>
            <a:fld id="{440D4903-4106-4807-BB0D-1F416F06B753}" type="slidenum">
              <a:rPr lang="es-PA" smtClean="0"/>
              <a:pPr/>
              <a:t>‹Nº›</a:t>
            </a:fld>
            <a:endParaRPr lang="es-PA"/>
          </a:p>
        </p:txBody>
      </p:sp>
    </p:spTree>
    <p:extLst>
      <p:ext uri="{BB962C8B-B14F-4D97-AF65-F5344CB8AC3E}">
        <p14:creationId xmlns:p14="http://schemas.microsoft.com/office/powerpoint/2010/main" val="44007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3 Marcador de fecha"/>
          <p:cNvSpPr>
            <a:spLocks noGrp="1"/>
          </p:cNvSpPr>
          <p:nvPr>
            <p:ph type="dt" sz="half" idx="10"/>
          </p:nvPr>
        </p:nvSpPr>
        <p:spPr/>
        <p:txBody>
          <a:bodyPr/>
          <a:lstStyle>
            <a:lvl1pPr>
              <a:defRPr/>
            </a:lvl1pPr>
          </a:lstStyle>
          <a:p>
            <a:fld id="{F75FB838-17BB-4938-967B-673F063BE43E}" type="datetimeFigureOut">
              <a:rPr lang="es-PA" smtClean="0"/>
              <a:pPr/>
              <a:t>05/09/2018</a:t>
            </a:fld>
            <a:endParaRPr lang="es-PA"/>
          </a:p>
        </p:txBody>
      </p:sp>
      <p:sp>
        <p:nvSpPr>
          <p:cNvPr id="7" name="4 Marcador de pie de página"/>
          <p:cNvSpPr>
            <a:spLocks noGrp="1"/>
          </p:cNvSpPr>
          <p:nvPr>
            <p:ph type="ftr" sz="quarter" idx="11"/>
          </p:nvPr>
        </p:nvSpPr>
        <p:spPr/>
        <p:txBody>
          <a:bodyPr/>
          <a:lstStyle>
            <a:lvl1pPr>
              <a:defRPr/>
            </a:lvl1pPr>
          </a:lstStyle>
          <a:p>
            <a:endParaRPr lang="es-PA"/>
          </a:p>
        </p:txBody>
      </p:sp>
      <p:sp>
        <p:nvSpPr>
          <p:cNvPr id="8" name="5 Marcador de número de diapositiva"/>
          <p:cNvSpPr>
            <a:spLocks noGrp="1"/>
          </p:cNvSpPr>
          <p:nvPr>
            <p:ph type="sldNum" sz="quarter" idx="12"/>
          </p:nvPr>
        </p:nvSpPr>
        <p:spPr/>
        <p:txBody>
          <a:bodyPr/>
          <a:lstStyle>
            <a:lvl1pPr>
              <a:defRPr/>
            </a:lvl1pPr>
          </a:lstStyle>
          <a:p>
            <a:fld id="{440D4903-4106-4807-BB0D-1F416F06B753}" type="slidenum">
              <a:rPr lang="es-PA" smtClean="0"/>
              <a:pPr/>
              <a:t>‹Nº›</a:t>
            </a:fld>
            <a:endParaRPr lang="es-PA"/>
          </a:p>
        </p:txBody>
      </p:sp>
    </p:spTree>
    <p:extLst>
      <p:ext uri="{BB962C8B-B14F-4D97-AF65-F5344CB8AC3E}">
        <p14:creationId xmlns:p14="http://schemas.microsoft.com/office/powerpoint/2010/main" val="4195289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imágenes prediseñadas"/>
          <p:cNvSpPr>
            <a:spLocks noGrp="1"/>
          </p:cNvSpPr>
          <p:nvPr>
            <p:ph type="clipArt" sz="half" idx="2"/>
          </p:nvPr>
        </p:nvSpPr>
        <p:spPr>
          <a:xfrm>
            <a:off x="4648200" y="1600200"/>
            <a:ext cx="4038600" cy="4525963"/>
          </a:xfrm>
        </p:spPr>
        <p:txBody>
          <a:bodyPr rtlCol="0">
            <a:normAutofit/>
          </a:bodyPr>
          <a:lstStyle/>
          <a:p>
            <a:pPr lvl="0"/>
            <a:r>
              <a:rPr lang="es-ES" noProof="0" smtClean="0"/>
              <a:t>Haga clic en el icono para agregar una imagen en línea</a:t>
            </a:r>
          </a:p>
        </p:txBody>
      </p:sp>
      <p:sp>
        <p:nvSpPr>
          <p:cNvPr id="5" name="3 Marcador de fecha"/>
          <p:cNvSpPr>
            <a:spLocks noGrp="1"/>
          </p:cNvSpPr>
          <p:nvPr>
            <p:ph type="dt" sz="half" idx="10"/>
          </p:nvPr>
        </p:nvSpPr>
        <p:spPr/>
        <p:txBody>
          <a:bodyPr/>
          <a:lstStyle>
            <a:lvl1pPr>
              <a:defRPr/>
            </a:lvl1pPr>
          </a:lstStyle>
          <a:p>
            <a:fld id="{F75FB838-17BB-4938-967B-673F063BE43E}" type="datetimeFigureOut">
              <a:rPr lang="es-PA" smtClean="0"/>
              <a:pPr/>
              <a:t>05/09/2018</a:t>
            </a:fld>
            <a:endParaRPr lang="es-PA"/>
          </a:p>
        </p:txBody>
      </p:sp>
      <p:sp>
        <p:nvSpPr>
          <p:cNvPr id="6" name="4 Marcador de pie de página"/>
          <p:cNvSpPr>
            <a:spLocks noGrp="1"/>
          </p:cNvSpPr>
          <p:nvPr>
            <p:ph type="ftr" sz="quarter" idx="11"/>
          </p:nvPr>
        </p:nvSpPr>
        <p:spPr/>
        <p:txBody>
          <a:bodyPr/>
          <a:lstStyle>
            <a:lvl1pPr>
              <a:defRPr/>
            </a:lvl1pPr>
          </a:lstStyle>
          <a:p>
            <a:endParaRPr lang="es-PA"/>
          </a:p>
        </p:txBody>
      </p:sp>
      <p:sp>
        <p:nvSpPr>
          <p:cNvPr id="7" name="5 Marcador de número de diapositiva"/>
          <p:cNvSpPr>
            <a:spLocks noGrp="1"/>
          </p:cNvSpPr>
          <p:nvPr>
            <p:ph type="sldNum" sz="quarter" idx="12"/>
          </p:nvPr>
        </p:nvSpPr>
        <p:spPr/>
        <p:txBody>
          <a:bodyPr/>
          <a:lstStyle>
            <a:lvl1pPr>
              <a:defRPr/>
            </a:lvl1pPr>
          </a:lstStyle>
          <a:p>
            <a:fld id="{440D4903-4106-4807-BB0D-1F416F06B753}" type="slidenum">
              <a:rPr lang="es-PA" smtClean="0"/>
              <a:pPr/>
              <a:t>‹Nº›</a:t>
            </a:fld>
            <a:endParaRPr lang="es-PA"/>
          </a:p>
        </p:txBody>
      </p:sp>
    </p:spTree>
    <p:extLst>
      <p:ext uri="{BB962C8B-B14F-4D97-AF65-F5344CB8AC3E}">
        <p14:creationId xmlns:p14="http://schemas.microsoft.com/office/powerpoint/2010/main" val="4175061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lvl1pPr>
              <a:defRPr/>
            </a:lvl1pPr>
          </a:lstStyle>
          <a:p>
            <a:fld id="{F75FB838-17BB-4938-967B-673F063BE43E}" type="datetimeFigureOut">
              <a:rPr lang="es-PA" smtClean="0"/>
              <a:pPr/>
              <a:t>05/09/2018</a:t>
            </a:fld>
            <a:endParaRPr lang="es-PA"/>
          </a:p>
        </p:txBody>
      </p:sp>
      <p:sp>
        <p:nvSpPr>
          <p:cNvPr id="5" name="4 Marcador de pie de página"/>
          <p:cNvSpPr>
            <a:spLocks noGrp="1"/>
          </p:cNvSpPr>
          <p:nvPr>
            <p:ph type="ftr" sz="quarter" idx="11"/>
          </p:nvPr>
        </p:nvSpPr>
        <p:spPr/>
        <p:txBody>
          <a:bodyPr/>
          <a:lstStyle>
            <a:lvl1pPr>
              <a:defRPr/>
            </a:lvl1pPr>
          </a:lstStyle>
          <a:p>
            <a:endParaRPr lang="es-PA"/>
          </a:p>
        </p:txBody>
      </p:sp>
      <p:sp>
        <p:nvSpPr>
          <p:cNvPr id="6" name="5 Marcador de número de diapositiva"/>
          <p:cNvSpPr>
            <a:spLocks noGrp="1"/>
          </p:cNvSpPr>
          <p:nvPr>
            <p:ph type="sldNum" sz="quarter" idx="12"/>
          </p:nvPr>
        </p:nvSpPr>
        <p:spPr/>
        <p:txBody>
          <a:bodyPr/>
          <a:lstStyle>
            <a:lvl1pPr>
              <a:defRPr/>
            </a:lvl1pPr>
          </a:lstStyle>
          <a:p>
            <a:fld id="{440D4903-4106-4807-BB0D-1F416F06B753}" type="slidenum">
              <a:rPr lang="es-PA" smtClean="0"/>
              <a:pPr/>
              <a:t>‹Nº›</a:t>
            </a:fld>
            <a:endParaRPr lang="es-PA"/>
          </a:p>
        </p:txBody>
      </p:sp>
    </p:spTree>
    <p:extLst>
      <p:ext uri="{BB962C8B-B14F-4D97-AF65-F5344CB8AC3E}">
        <p14:creationId xmlns:p14="http://schemas.microsoft.com/office/powerpoint/2010/main" val="2528583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F75FB838-17BB-4938-967B-673F063BE43E}" type="datetimeFigureOut">
              <a:rPr lang="es-PA" smtClean="0"/>
              <a:pPr/>
              <a:t>05/09/2018</a:t>
            </a:fld>
            <a:endParaRPr lang="es-PA"/>
          </a:p>
        </p:txBody>
      </p:sp>
      <p:sp>
        <p:nvSpPr>
          <p:cNvPr id="5" name="4 Marcador de pie de página"/>
          <p:cNvSpPr>
            <a:spLocks noGrp="1"/>
          </p:cNvSpPr>
          <p:nvPr>
            <p:ph type="ftr" sz="quarter" idx="11"/>
          </p:nvPr>
        </p:nvSpPr>
        <p:spPr/>
        <p:txBody>
          <a:bodyPr/>
          <a:lstStyle>
            <a:lvl1pPr>
              <a:defRPr/>
            </a:lvl1pPr>
          </a:lstStyle>
          <a:p>
            <a:endParaRPr lang="es-PA"/>
          </a:p>
        </p:txBody>
      </p:sp>
      <p:sp>
        <p:nvSpPr>
          <p:cNvPr id="6" name="5 Marcador de número de diapositiva"/>
          <p:cNvSpPr>
            <a:spLocks noGrp="1"/>
          </p:cNvSpPr>
          <p:nvPr>
            <p:ph type="sldNum" sz="quarter" idx="12"/>
          </p:nvPr>
        </p:nvSpPr>
        <p:spPr/>
        <p:txBody>
          <a:bodyPr/>
          <a:lstStyle>
            <a:lvl1pPr>
              <a:defRPr/>
            </a:lvl1pPr>
          </a:lstStyle>
          <a:p>
            <a:fld id="{440D4903-4106-4807-BB0D-1F416F06B753}" type="slidenum">
              <a:rPr lang="es-PA" smtClean="0"/>
              <a:pPr/>
              <a:t>‹Nº›</a:t>
            </a:fld>
            <a:endParaRPr lang="es-PA"/>
          </a:p>
        </p:txBody>
      </p:sp>
    </p:spTree>
    <p:extLst>
      <p:ext uri="{BB962C8B-B14F-4D97-AF65-F5344CB8AC3E}">
        <p14:creationId xmlns:p14="http://schemas.microsoft.com/office/powerpoint/2010/main" val="3518103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3 Marcador de fecha"/>
          <p:cNvSpPr>
            <a:spLocks noGrp="1"/>
          </p:cNvSpPr>
          <p:nvPr>
            <p:ph type="dt" sz="half" idx="10"/>
          </p:nvPr>
        </p:nvSpPr>
        <p:spPr/>
        <p:txBody>
          <a:bodyPr/>
          <a:lstStyle>
            <a:lvl1pPr>
              <a:defRPr/>
            </a:lvl1pPr>
          </a:lstStyle>
          <a:p>
            <a:fld id="{F75FB838-17BB-4938-967B-673F063BE43E}" type="datetimeFigureOut">
              <a:rPr lang="es-PA" smtClean="0"/>
              <a:pPr/>
              <a:t>05/09/2018</a:t>
            </a:fld>
            <a:endParaRPr lang="es-PA"/>
          </a:p>
        </p:txBody>
      </p:sp>
      <p:sp>
        <p:nvSpPr>
          <p:cNvPr id="6" name="4 Marcador de pie de página"/>
          <p:cNvSpPr>
            <a:spLocks noGrp="1"/>
          </p:cNvSpPr>
          <p:nvPr>
            <p:ph type="ftr" sz="quarter" idx="11"/>
          </p:nvPr>
        </p:nvSpPr>
        <p:spPr/>
        <p:txBody>
          <a:bodyPr/>
          <a:lstStyle>
            <a:lvl1pPr>
              <a:defRPr/>
            </a:lvl1pPr>
          </a:lstStyle>
          <a:p>
            <a:endParaRPr lang="es-PA"/>
          </a:p>
        </p:txBody>
      </p:sp>
      <p:sp>
        <p:nvSpPr>
          <p:cNvPr id="7" name="5 Marcador de número de diapositiva"/>
          <p:cNvSpPr>
            <a:spLocks noGrp="1"/>
          </p:cNvSpPr>
          <p:nvPr>
            <p:ph type="sldNum" sz="quarter" idx="12"/>
          </p:nvPr>
        </p:nvSpPr>
        <p:spPr/>
        <p:txBody>
          <a:bodyPr/>
          <a:lstStyle>
            <a:lvl1pPr>
              <a:defRPr/>
            </a:lvl1pPr>
          </a:lstStyle>
          <a:p>
            <a:fld id="{440D4903-4106-4807-BB0D-1F416F06B753}" type="slidenum">
              <a:rPr lang="es-PA" smtClean="0"/>
              <a:pPr/>
              <a:t>‹Nº›</a:t>
            </a:fld>
            <a:endParaRPr lang="es-PA"/>
          </a:p>
        </p:txBody>
      </p:sp>
    </p:spTree>
    <p:extLst>
      <p:ext uri="{BB962C8B-B14F-4D97-AF65-F5344CB8AC3E}">
        <p14:creationId xmlns:p14="http://schemas.microsoft.com/office/powerpoint/2010/main" val="3567188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3 Marcador de fecha"/>
          <p:cNvSpPr>
            <a:spLocks noGrp="1"/>
          </p:cNvSpPr>
          <p:nvPr>
            <p:ph type="dt" sz="half" idx="10"/>
          </p:nvPr>
        </p:nvSpPr>
        <p:spPr/>
        <p:txBody>
          <a:bodyPr/>
          <a:lstStyle>
            <a:lvl1pPr>
              <a:defRPr/>
            </a:lvl1pPr>
          </a:lstStyle>
          <a:p>
            <a:fld id="{F75FB838-17BB-4938-967B-673F063BE43E}" type="datetimeFigureOut">
              <a:rPr lang="es-PA" smtClean="0"/>
              <a:pPr/>
              <a:t>05/09/2018</a:t>
            </a:fld>
            <a:endParaRPr lang="es-PA"/>
          </a:p>
        </p:txBody>
      </p:sp>
      <p:sp>
        <p:nvSpPr>
          <p:cNvPr id="8" name="4 Marcador de pie de página"/>
          <p:cNvSpPr>
            <a:spLocks noGrp="1"/>
          </p:cNvSpPr>
          <p:nvPr>
            <p:ph type="ftr" sz="quarter" idx="11"/>
          </p:nvPr>
        </p:nvSpPr>
        <p:spPr/>
        <p:txBody>
          <a:bodyPr/>
          <a:lstStyle>
            <a:lvl1pPr>
              <a:defRPr/>
            </a:lvl1pPr>
          </a:lstStyle>
          <a:p>
            <a:endParaRPr lang="es-PA"/>
          </a:p>
        </p:txBody>
      </p:sp>
      <p:sp>
        <p:nvSpPr>
          <p:cNvPr id="9" name="5 Marcador de número de diapositiva"/>
          <p:cNvSpPr>
            <a:spLocks noGrp="1"/>
          </p:cNvSpPr>
          <p:nvPr>
            <p:ph type="sldNum" sz="quarter" idx="12"/>
          </p:nvPr>
        </p:nvSpPr>
        <p:spPr/>
        <p:txBody>
          <a:bodyPr/>
          <a:lstStyle>
            <a:lvl1pPr>
              <a:defRPr/>
            </a:lvl1pPr>
          </a:lstStyle>
          <a:p>
            <a:fld id="{440D4903-4106-4807-BB0D-1F416F06B753}" type="slidenum">
              <a:rPr lang="es-PA" smtClean="0"/>
              <a:pPr/>
              <a:t>‹Nº›</a:t>
            </a:fld>
            <a:endParaRPr lang="es-PA"/>
          </a:p>
        </p:txBody>
      </p:sp>
    </p:spTree>
    <p:extLst>
      <p:ext uri="{BB962C8B-B14F-4D97-AF65-F5344CB8AC3E}">
        <p14:creationId xmlns:p14="http://schemas.microsoft.com/office/powerpoint/2010/main" val="2013616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3 Marcador de fecha"/>
          <p:cNvSpPr>
            <a:spLocks noGrp="1"/>
          </p:cNvSpPr>
          <p:nvPr>
            <p:ph type="dt" sz="half" idx="10"/>
          </p:nvPr>
        </p:nvSpPr>
        <p:spPr/>
        <p:txBody>
          <a:bodyPr/>
          <a:lstStyle>
            <a:lvl1pPr>
              <a:defRPr/>
            </a:lvl1pPr>
          </a:lstStyle>
          <a:p>
            <a:fld id="{F75FB838-17BB-4938-967B-673F063BE43E}" type="datetimeFigureOut">
              <a:rPr lang="es-PA" smtClean="0"/>
              <a:pPr/>
              <a:t>05/09/2018</a:t>
            </a:fld>
            <a:endParaRPr lang="es-PA"/>
          </a:p>
        </p:txBody>
      </p:sp>
      <p:sp>
        <p:nvSpPr>
          <p:cNvPr id="4" name="4 Marcador de pie de página"/>
          <p:cNvSpPr>
            <a:spLocks noGrp="1"/>
          </p:cNvSpPr>
          <p:nvPr>
            <p:ph type="ftr" sz="quarter" idx="11"/>
          </p:nvPr>
        </p:nvSpPr>
        <p:spPr/>
        <p:txBody>
          <a:bodyPr/>
          <a:lstStyle>
            <a:lvl1pPr>
              <a:defRPr/>
            </a:lvl1pPr>
          </a:lstStyle>
          <a:p>
            <a:endParaRPr lang="es-PA"/>
          </a:p>
        </p:txBody>
      </p:sp>
      <p:sp>
        <p:nvSpPr>
          <p:cNvPr id="5" name="5 Marcador de número de diapositiva"/>
          <p:cNvSpPr>
            <a:spLocks noGrp="1"/>
          </p:cNvSpPr>
          <p:nvPr>
            <p:ph type="sldNum" sz="quarter" idx="12"/>
          </p:nvPr>
        </p:nvSpPr>
        <p:spPr/>
        <p:txBody>
          <a:bodyPr/>
          <a:lstStyle>
            <a:lvl1pPr>
              <a:defRPr/>
            </a:lvl1pPr>
          </a:lstStyle>
          <a:p>
            <a:fld id="{440D4903-4106-4807-BB0D-1F416F06B753}" type="slidenum">
              <a:rPr lang="es-PA" smtClean="0"/>
              <a:pPr/>
              <a:t>‹Nº›</a:t>
            </a:fld>
            <a:endParaRPr lang="es-PA"/>
          </a:p>
        </p:txBody>
      </p:sp>
    </p:spTree>
    <p:extLst>
      <p:ext uri="{BB962C8B-B14F-4D97-AF65-F5344CB8AC3E}">
        <p14:creationId xmlns:p14="http://schemas.microsoft.com/office/powerpoint/2010/main" val="961734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fld id="{F75FB838-17BB-4938-967B-673F063BE43E}" type="datetimeFigureOut">
              <a:rPr lang="es-PA" smtClean="0"/>
              <a:pPr/>
              <a:t>05/09/2018</a:t>
            </a:fld>
            <a:endParaRPr lang="es-PA"/>
          </a:p>
        </p:txBody>
      </p:sp>
      <p:sp>
        <p:nvSpPr>
          <p:cNvPr id="3" name="4 Marcador de pie de página"/>
          <p:cNvSpPr>
            <a:spLocks noGrp="1"/>
          </p:cNvSpPr>
          <p:nvPr>
            <p:ph type="ftr" sz="quarter" idx="11"/>
          </p:nvPr>
        </p:nvSpPr>
        <p:spPr/>
        <p:txBody>
          <a:bodyPr/>
          <a:lstStyle>
            <a:lvl1pPr>
              <a:defRPr/>
            </a:lvl1pPr>
          </a:lstStyle>
          <a:p>
            <a:endParaRPr lang="es-PA"/>
          </a:p>
        </p:txBody>
      </p:sp>
      <p:sp>
        <p:nvSpPr>
          <p:cNvPr id="4" name="5 Marcador de número de diapositiva"/>
          <p:cNvSpPr>
            <a:spLocks noGrp="1"/>
          </p:cNvSpPr>
          <p:nvPr>
            <p:ph type="sldNum" sz="quarter" idx="12"/>
          </p:nvPr>
        </p:nvSpPr>
        <p:spPr/>
        <p:txBody>
          <a:bodyPr/>
          <a:lstStyle>
            <a:lvl1pPr>
              <a:defRPr/>
            </a:lvl1pPr>
          </a:lstStyle>
          <a:p>
            <a:fld id="{440D4903-4106-4807-BB0D-1F416F06B753}" type="slidenum">
              <a:rPr lang="es-PA" smtClean="0"/>
              <a:pPr/>
              <a:t>‹Nº›</a:t>
            </a:fld>
            <a:endParaRPr lang="es-PA"/>
          </a:p>
        </p:txBody>
      </p:sp>
    </p:spTree>
    <p:extLst>
      <p:ext uri="{BB962C8B-B14F-4D97-AF65-F5344CB8AC3E}">
        <p14:creationId xmlns:p14="http://schemas.microsoft.com/office/powerpoint/2010/main" val="1515442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F75FB838-17BB-4938-967B-673F063BE43E}" type="datetimeFigureOut">
              <a:rPr lang="es-PA" smtClean="0"/>
              <a:pPr/>
              <a:t>05/09/2018</a:t>
            </a:fld>
            <a:endParaRPr lang="es-PA"/>
          </a:p>
        </p:txBody>
      </p:sp>
      <p:sp>
        <p:nvSpPr>
          <p:cNvPr id="6" name="4 Marcador de pie de página"/>
          <p:cNvSpPr>
            <a:spLocks noGrp="1"/>
          </p:cNvSpPr>
          <p:nvPr>
            <p:ph type="ftr" sz="quarter" idx="11"/>
          </p:nvPr>
        </p:nvSpPr>
        <p:spPr/>
        <p:txBody>
          <a:bodyPr/>
          <a:lstStyle>
            <a:lvl1pPr>
              <a:defRPr/>
            </a:lvl1pPr>
          </a:lstStyle>
          <a:p>
            <a:endParaRPr lang="es-PA"/>
          </a:p>
        </p:txBody>
      </p:sp>
      <p:sp>
        <p:nvSpPr>
          <p:cNvPr id="7" name="5 Marcador de número de diapositiva"/>
          <p:cNvSpPr>
            <a:spLocks noGrp="1"/>
          </p:cNvSpPr>
          <p:nvPr>
            <p:ph type="sldNum" sz="quarter" idx="12"/>
          </p:nvPr>
        </p:nvSpPr>
        <p:spPr/>
        <p:txBody>
          <a:bodyPr/>
          <a:lstStyle>
            <a:lvl1pPr>
              <a:defRPr/>
            </a:lvl1pPr>
          </a:lstStyle>
          <a:p>
            <a:fld id="{440D4903-4106-4807-BB0D-1F416F06B753}" type="slidenum">
              <a:rPr lang="es-PA" smtClean="0"/>
              <a:pPr/>
              <a:t>‹Nº›</a:t>
            </a:fld>
            <a:endParaRPr lang="es-PA"/>
          </a:p>
        </p:txBody>
      </p:sp>
    </p:spTree>
    <p:extLst>
      <p:ext uri="{BB962C8B-B14F-4D97-AF65-F5344CB8AC3E}">
        <p14:creationId xmlns:p14="http://schemas.microsoft.com/office/powerpoint/2010/main" val="2498972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PA"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F75FB838-17BB-4938-967B-673F063BE43E}" type="datetimeFigureOut">
              <a:rPr lang="es-PA" smtClean="0"/>
              <a:pPr/>
              <a:t>05/09/2018</a:t>
            </a:fld>
            <a:endParaRPr lang="es-PA"/>
          </a:p>
        </p:txBody>
      </p:sp>
      <p:sp>
        <p:nvSpPr>
          <p:cNvPr id="6" name="4 Marcador de pie de página"/>
          <p:cNvSpPr>
            <a:spLocks noGrp="1"/>
          </p:cNvSpPr>
          <p:nvPr>
            <p:ph type="ftr" sz="quarter" idx="11"/>
          </p:nvPr>
        </p:nvSpPr>
        <p:spPr/>
        <p:txBody>
          <a:bodyPr/>
          <a:lstStyle>
            <a:lvl1pPr>
              <a:defRPr/>
            </a:lvl1pPr>
          </a:lstStyle>
          <a:p>
            <a:endParaRPr lang="es-PA"/>
          </a:p>
        </p:txBody>
      </p:sp>
      <p:sp>
        <p:nvSpPr>
          <p:cNvPr id="7" name="5 Marcador de número de diapositiva"/>
          <p:cNvSpPr>
            <a:spLocks noGrp="1"/>
          </p:cNvSpPr>
          <p:nvPr>
            <p:ph type="sldNum" sz="quarter" idx="12"/>
          </p:nvPr>
        </p:nvSpPr>
        <p:spPr/>
        <p:txBody>
          <a:bodyPr/>
          <a:lstStyle>
            <a:lvl1pPr>
              <a:defRPr/>
            </a:lvl1pPr>
          </a:lstStyle>
          <a:p>
            <a:fld id="{440D4903-4106-4807-BB0D-1F416F06B753}" type="slidenum">
              <a:rPr lang="es-PA" smtClean="0"/>
              <a:pPr/>
              <a:t>‹Nº›</a:t>
            </a:fld>
            <a:endParaRPr lang="es-PA"/>
          </a:p>
        </p:txBody>
      </p:sp>
    </p:spTree>
    <p:extLst>
      <p:ext uri="{BB962C8B-B14F-4D97-AF65-F5344CB8AC3E}">
        <p14:creationId xmlns:p14="http://schemas.microsoft.com/office/powerpoint/2010/main" val="1386399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PA" smtClean="0"/>
          </a:p>
        </p:txBody>
      </p:sp>
      <p:sp>
        <p:nvSpPr>
          <p:cNvPr id="1126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fld id="{F75FB838-17BB-4938-967B-673F063BE43E}" type="datetimeFigureOut">
              <a:rPr lang="es-PA" smtClean="0"/>
              <a:pPr/>
              <a:t>05/09/2018</a:t>
            </a:fld>
            <a:endParaRPr lang="es-PA"/>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endParaRPr lang="es-PA"/>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fld id="{440D4903-4106-4807-BB0D-1F416F06B753}" type="slidenum">
              <a:rPr lang="es-PA" smtClean="0"/>
              <a:pPr/>
              <a:t>‹Nº›</a:t>
            </a:fld>
            <a:endParaRPr lang="es-PA"/>
          </a:p>
        </p:txBody>
      </p:sp>
    </p:spTree>
    <p:extLst>
      <p:ext uri="{BB962C8B-B14F-4D97-AF65-F5344CB8AC3E}">
        <p14:creationId xmlns:p14="http://schemas.microsoft.com/office/powerpoint/2010/main" val="209236996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15616" y="3356992"/>
            <a:ext cx="7772400" cy="1470025"/>
          </a:xfrm>
        </p:spPr>
        <p:txBody>
          <a:bodyPr>
            <a:noAutofit/>
          </a:bodyPr>
          <a:lstStyle/>
          <a:p>
            <a:r>
              <a:rPr lang="es-ES" sz="3600" b="1" dirty="0">
                <a:solidFill>
                  <a:schemeClr val="tx1">
                    <a:lumMod val="65000"/>
                    <a:lumOff val="35000"/>
                  </a:schemeClr>
                </a:solidFill>
                <a:latin typeface="Aharoni" panose="02010803020104030203" pitchFamily="2" charset="-79"/>
                <a:cs typeface="Aharoni" panose="02010803020104030203" pitchFamily="2" charset="-79"/>
              </a:rPr>
              <a:t>MODIFICACIONES PROPUESTAS AL REGLAMENTO DE DISTRIBUCIÓN Y COMERCIALIZACIÓN</a:t>
            </a:r>
            <a:r>
              <a:rPr lang="es-PA" sz="3600" dirty="0">
                <a:solidFill>
                  <a:schemeClr val="tx1">
                    <a:lumMod val="65000"/>
                    <a:lumOff val="35000"/>
                  </a:schemeClr>
                </a:solidFill>
                <a:latin typeface="Aharoni" panose="02010803020104030203" pitchFamily="2" charset="-79"/>
                <a:cs typeface="Aharoni" panose="02010803020104030203" pitchFamily="2" charset="-79"/>
              </a:rPr>
              <a:t/>
            </a:r>
            <a:br>
              <a:rPr lang="es-PA" sz="3600" dirty="0">
                <a:solidFill>
                  <a:schemeClr val="tx1">
                    <a:lumMod val="65000"/>
                    <a:lumOff val="35000"/>
                  </a:schemeClr>
                </a:solidFill>
                <a:latin typeface="Aharoni" panose="02010803020104030203" pitchFamily="2" charset="-79"/>
                <a:cs typeface="Aharoni" panose="02010803020104030203" pitchFamily="2" charset="-79"/>
              </a:rPr>
            </a:br>
            <a:endParaRPr lang="es-PA" sz="3600" dirty="0">
              <a:solidFill>
                <a:schemeClr val="tx1">
                  <a:lumMod val="65000"/>
                  <a:lumOff val="35000"/>
                </a:schemeClr>
              </a:solidFill>
              <a:latin typeface="Aharoni" panose="02010803020104030203" pitchFamily="2" charset="-79"/>
              <a:cs typeface="Aharoni" panose="02010803020104030203" pitchFamily="2" charset="-79"/>
            </a:endParaRPr>
          </a:p>
        </p:txBody>
      </p:sp>
      <p:sp>
        <p:nvSpPr>
          <p:cNvPr id="3" name="2 Subtítulo"/>
          <p:cNvSpPr>
            <a:spLocks noGrp="1"/>
          </p:cNvSpPr>
          <p:nvPr>
            <p:ph type="subTitle" idx="1"/>
          </p:nvPr>
        </p:nvSpPr>
        <p:spPr>
          <a:xfrm>
            <a:off x="2725093" y="4437112"/>
            <a:ext cx="6400800" cy="1752600"/>
          </a:xfrm>
        </p:spPr>
        <p:txBody>
          <a:bodyPr/>
          <a:lstStyle/>
          <a:p>
            <a:endParaRPr lang="es-ES" b="1" dirty="0"/>
          </a:p>
          <a:p>
            <a:r>
              <a:rPr lang="es-ES" b="1" dirty="0" smtClean="0"/>
              <a:t>Mayo 2018</a:t>
            </a:r>
            <a:endParaRPr lang="es-PA" dirty="0"/>
          </a:p>
          <a:p>
            <a:endParaRPr lang="es-PA" dirty="0"/>
          </a:p>
        </p:txBody>
      </p:sp>
    </p:spTree>
    <p:extLst>
      <p:ext uri="{BB962C8B-B14F-4D97-AF65-F5344CB8AC3E}">
        <p14:creationId xmlns:p14="http://schemas.microsoft.com/office/powerpoint/2010/main" val="4247876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5656" y="116632"/>
            <a:ext cx="7221488" cy="1008112"/>
          </a:xfrm>
          <a:noFill/>
        </p:spPr>
        <p:txBody>
          <a:bodyPr/>
          <a:lstStyle/>
          <a:p>
            <a:r>
              <a:rPr lang="es-PA" sz="2400" b="1" dirty="0">
                <a:solidFill>
                  <a:schemeClr val="tx1">
                    <a:lumMod val="65000"/>
                    <a:lumOff val="35000"/>
                  </a:schemeClr>
                </a:solidFill>
                <a:cs typeface="Aharoni" panose="02010803020104030203" pitchFamily="2" charset="-79"/>
              </a:rPr>
              <a:t>Forma de facturar la Tarifa a los clientes acogidos al Procedimiento para </a:t>
            </a:r>
            <a:r>
              <a:rPr lang="es-PA" sz="2400" b="1" dirty="0" smtClean="0">
                <a:solidFill>
                  <a:schemeClr val="tx1">
                    <a:lumMod val="65000"/>
                    <a:lumOff val="35000"/>
                  </a:schemeClr>
                </a:solidFill>
                <a:cs typeface="Aharoni" panose="02010803020104030203" pitchFamily="2" charset="-79"/>
              </a:rPr>
              <a:t>Autoconsumo</a:t>
            </a:r>
            <a:br>
              <a:rPr lang="es-PA" sz="2400" b="1" dirty="0" smtClean="0">
                <a:solidFill>
                  <a:schemeClr val="tx1">
                    <a:lumMod val="65000"/>
                    <a:lumOff val="35000"/>
                  </a:schemeClr>
                </a:solidFill>
                <a:cs typeface="Aharoni" panose="02010803020104030203" pitchFamily="2" charset="-79"/>
              </a:rPr>
            </a:br>
            <a:r>
              <a:rPr lang="es-PA" sz="2400" b="1" dirty="0" smtClean="0">
                <a:solidFill>
                  <a:schemeClr val="tx1">
                    <a:lumMod val="65000"/>
                    <a:lumOff val="35000"/>
                  </a:schemeClr>
                </a:solidFill>
                <a:cs typeface="Aharoni" panose="02010803020104030203" pitchFamily="2" charset="-79"/>
              </a:rPr>
              <a:t>“Cargos por Uso de Redes”</a:t>
            </a:r>
            <a:endParaRPr lang="es-PA" sz="24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647023072"/>
              </p:ext>
            </p:extLst>
          </p:nvPr>
        </p:nvGraphicFramePr>
        <p:xfrm>
          <a:off x="899592" y="1253561"/>
          <a:ext cx="7704857" cy="3751598"/>
        </p:xfrm>
        <a:graphic>
          <a:graphicData uri="http://schemas.openxmlformats.org/drawingml/2006/table">
            <a:tbl>
              <a:tblPr firstRow="1" firstCol="1" bandRow="1">
                <a:tableStyleId>{5C22544A-7EE6-4342-B048-85BDC9FD1C3A}</a:tableStyleId>
              </a:tblPr>
              <a:tblGrid>
                <a:gridCol w="2842543"/>
                <a:gridCol w="2431157"/>
                <a:gridCol w="2431157"/>
              </a:tblGrid>
              <a:tr h="735279">
                <a:tc>
                  <a:txBody>
                    <a:bodyPr/>
                    <a:lstStyle/>
                    <a:p>
                      <a:pPr algn="ctr">
                        <a:lnSpc>
                          <a:spcPct val="107000"/>
                        </a:lnSpc>
                        <a:spcAft>
                          <a:spcPts val="0"/>
                        </a:spcAft>
                        <a:tabLst>
                          <a:tab pos="685800" algn="l"/>
                        </a:tabLst>
                      </a:pPr>
                      <a:r>
                        <a:rPr lang="es-PA" sz="1800" dirty="0" smtClean="0">
                          <a:effectLst/>
                        </a:rPr>
                        <a:t>CARGO</a:t>
                      </a:r>
                      <a:endParaRPr lang="es-PA"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accent1">
                          <a:lumMod val="50000"/>
                        </a:schemeClr>
                      </a:solidFill>
                      <a:prstDash val="solid"/>
                      <a:round/>
                      <a:headEnd type="none" w="med" len="med"/>
                      <a:tailEnd type="none" w="med" len="med"/>
                    </a:lnB>
                  </a:tcPr>
                </a:tc>
                <a:tc>
                  <a:txBody>
                    <a:bodyPr/>
                    <a:lstStyle/>
                    <a:p>
                      <a:pPr algn="ctr">
                        <a:lnSpc>
                          <a:spcPct val="107000"/>
                        </a:lnSpc>
                        <a:spcAft>
                          <a:spcPts val="0"/>
                        </a:spcAft>
                      </a:pPr>
                      <a:endParaRPr lang="es-PA" sz="1800" dirty="0" smtClean="0">
                        <a:effectLst/>
                      </a:endParaRPr>
                    </a:p>
                    <a:p>
                      <a:pPr algn="ctr">
                        <a:lnSpc>
                          <a:spcPct val="107000"/>
                        </a:lnSpc>
                        <a:spcAft>
                          <a:spcPts val="0"/>
                        </a:spcAft>
                      </a:pPr>
                      <a:r>
                        <a:rPr lang="es-PA" sz="1800" dirty="0" smtClean="0">
                          <a:effectLst/>
                        </a:rPr>
                        <a:t>TARIFA BINÓMICA</a:t>
                      </a:r>
                      <a:endParaRPr lang="es-PA"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B w="12700" cap="flat" cmpd="sng" algn="ctr">
                      <a:solidFill>
                        <a:schemeClr val="accent1">
                          <a:lumMod val="50000"/>
                        </a:schemeClr>
                      </a:solidFill>
                      <a:prstDash val="solid"/>
                      <a:round/>
                      <a:headEnd type="none" w="med" len="med"/>
                      <a:tailEnd type="none" w="med" len="med"/>
                    </a:lnB>
                  </a:tcPr>
                </a:tc>
                <a:tc>
                  <a:txBody>
                    <a:bodyPr/>
                    <a:lstStyle/>
                    <a:p>
                      <a:pPr algn="ctr"/>
                      <a:r>
                        <a:rPr lang="es-ES" dirty="0" smtClean="0"/>
                        <a:t>TARIFA </a:t>
                      </a:r>
                      <a:r>
                        <a:rPr lang="es-PA" sz="1800" dirty="0" smtClean="0">
                          <a:effectLst/>
                        </a:rPr>
                        <a:t>BINÓMICA</a:t>
                      </a:r>
                      <a:r>
                        <a:rPr lang="es-ES" dirty="0" smtClean="0"/>
                        <a:t> HORARIA</a:t>
                      </a:r>
                      <a:endParaRPr lang="es-PA" dirty="0"/>
                    </a:p>
                  </a:txBody>
                  <a:tcPr marL="68580" marR="68580" marT="0" marB="0" anchor="ctr">
                    <a:lnB w="12700" cap="flat" cmpd="sng" algn="ctr">
                      <a:solidFill>
                        <a:schemeClr val="accent1">
                          <a:lumMod val="50000"/>
                        </a:schemeClr>
                      </a:solidFill>
                      <a:prstDash val="solid"/>
                      <a:round/>
                      <a:headEnd type="none" w="med" len="med"/>
                      <a:tailEnd type="none" w="med" len="med"/>
                    </a:lnB>
                  </a:tcPr>
                </a:tc>
              </a:tr>
              <a:tr h="725395">
                <a:tc>
                  <a:txBody>
                    <a:bodyPr/>
                    <a:lstStyle/>
                    <a:p>
                      <a:pPr algn="ctr">
                        <a:lnSpc>
                          <a:spcPct val="107000"/>
                        </a:lnSpc>
                        <a:spcAft>
                          <a:spcPts val="0"/>
                        </a:spcAft>
                        <a:tabLst>
                          <a:tab pos="685800" algn="l"/>
                        </a:tabLst>
                      </a:pPr>
                      <a:r>
                        <a:rPr lang="es-PA" sz="1800" dirty="0">
                          <a:effectLst/>
                          <a:latin typeface="+mn-lt"/>
                          <a:ea typeface="Calibri" panose="020F0502020204030204" pitchFamily="34" charset="0"/>
                          <a:cs typeface="Arial" panose="020B0604020202020204" pitchFamily="34" charset="0"/>
                        </a:rPr>
                        <a:t>Cargo de Distribución</a:t>
                      </a:r>
                    </a:p>
                  </a:txBody>
                  <a:tcPr marL="68580" marR="68580" marT="0" marB="0" anchor="ctr">
                    <a:lnT w="12700" cap="flat" cmpd="sng" algn="ctr">
                      <a:solidFill>
                        <a:schemeClr val="accent1">
                          <a:lumMod val="50000"/>
                        </a:schemeClr>
                      </a:solidFill>
                      <a:prstDash val="solid"/>
                      <a:round/>
                      <a:headEnd type="none" w="med" len="med"/>
                      <a:tailEnd type="none" w="med" len="med"/>
                    </a:lnT>
                  </a:tcPr>
                </a:tc>
                <a:tc rowSpan="2">
                  <a:txBody>
                    <a:bodyPr/>
                    <a:lstStyle/>
                    <a:p>
                      <a:pPr algn="ctr">
                        <a:lnSpc>
                          <a:spcPct val="107000"/>
                        </a:lnSpc>
                        <a:spcAft>
                          <a:spcPts val="0"/>
                        </a:spcAft>
                      </a:pPr>
                      <a:r>
                        <a:rPr lang="es-ES" sz="1600" dirty="0" smtClean="0">
                          <a:effectLst/>
                          <a:latin typeface="+mn-lt"/>
                          <a:ea typeface="Calibri" panose="020F0502020204030204" pitchFamily="34" charset="0"/>
                          <a:cs typeface="Arial" panose="020B0604020202020204" pitchFamily="34" charset="0"/>
                        </a:rPr>
                        <a:t>La demanda </a:t>
                      </a:r>
                      <a:r>
                        <a:rPr lang="pl-PL" sz="1600" dirty="0" smtClean="0">
                          <a:effectLst/>
                          <a:latin typeface="+mn-lt"/>
                          <a:ea typeface="Calibri" panose="020F0502020204030204" pitchFamily="34" charset="0"/>
                          <a:cs typeface="Arial" panose="020B0604020202020204" pitchFamily="34" charset="0"/>
                        </a:rPr>
                        <a:t>mayor </a:t>
                      </a:r>
                      <a:r>
                        <a:rPr lang="pl-PL" sz="1600" dirty="0">
                          <a:effectLst/>
                          <a:latin typeface="+mn-lt"/>
                          <a:ea typeface="Calibri" panose="020F0502020204030204" pitchFamily="34" charset="0"/>
                          <a:cs typeface="Arial" panose="020B0604020202020204" pitchFamily="34" charset="0"/>
                        </a:rPr>
                        <a:t>entre la </a:t>
                      </a:r>
                      <a:r>
                        <a:rPr lang="es-ES" sz="1600" dirty="0" smtClean="0">
                          <a:effectLst/>
                          <a:latin typeface="+mn-lt"/>
                          <a:ea typeface="Calibri" panose="020F0502020204030204" pitchFamily="34" charset="0"/>
                          <a:cs typeface="Arial" panose="020B0604020202020204" pitchFamily="34" charset="0"/>
                        </a:rPr>
                        <a:t>D</a:t>
                      </a:r>
                      <a:r>
                        <a:rPr lang="pl-PL" sz="1600" dirty="0" smtClean="0">
                          <a:effectLst/>
                          <a:latin typeface="+mn-lt"/>
                          <a:ea typeface="Calibri" panose="020F0502020204030204" pitchFamily="34" charset="0"/>
                          <a:cs typeface="Arial" panose="020B0604020202020204" pitchFamily="34" charset="0"/>
                        </a:rPr>
                        <a:t>emanda</a:t>
                      </a:r>
                      <a:r>
                        <a:rPr lang="es-ES" sz="1600" dirty="0" smtClean="0">
                          <a:effectLst/>
                          <a:latin typeface="+mn-lt"/>
                          <a:ea typeface="Calibri" panose="020F0502020204030204" pitchFamily="34" charset="0"/>
                          <a:cs typeface="Arial" panose="020B0604020202020204" pitchFamily="34" charset="0"/>
                        </a:rPr>
                        <a:t> Máxima </a:t>
                      </a:r>
                      <a:r>
                        <a:rPr lang="pl-PL" sz="1600" dirty="0" smtClean="0">
                          <a:effectLst/>
                          <a:latin typeface="+mn-lt"/>
                          <a:ea typeface="Calibri" panose="020F0502020204030204" pitchFamily="34" charset="0"/>
                          <a:cs typeface="Arial" panose="020B0604020202020204" pitchFamily="34" charset="0"/>
                        </a:rPr>
                        <a:t> </a:t>
                      </a:r>
                      <a:r>
                        <a:rPr lang="pl-PL" sz="1600" dirty="0">
                          <a:effectLst/>
                          <a:latin typeface="+mn-lt"/>
                          <a:ea typeface="Calibri" panose="020F0502020204030204" pitchFamily="34" charset="0"/>
                          <a:cs typeface="Arial" panose="020B0604020202020204" pitchFamily="34" charset="0"/>
                        </a:rPr>
                        <a:t>de </a:t>
                      </a:r>
                      <a:r>
                        <a:rPr lang="es-ES" sz="1600" dirty="0" smtClean="0">
                          <a:effectLst/>
                          <a:latin typeface="+mn-lt"/>
                          <a:ea typeface="Calibri" panose="020F0502020204030204" pitchFamily="34" charset="0"/>
                          <a:cs typeface="Arial" panose="020B0604020202020204" pitchFamily="34" charset="0"/>
                        </a:rPr>
                        <a:t>R</a:t>
                      </a:r>
                      <a:r>
                        <a:rPr lang="pl-PL" sz="1600" dirty="0" smtClean="0">
                          <a:effectLst/>
                          <a:latin typeface="+mn-lt"/>
                          <a:ea typeface="Calibri" panose="020F0502020204030204" pitchFamily="34" charset="0"/>
                          <a:cs typeface="Arial" panose="020B0604020202020204" pitchFamily="34" charset="0"/>
                        </a:rPr>
                        <a:t>eferencia </a:t>
                      </a:r>
                      <a:r>
                        <a:rPr lang="pl-PL" sz="1600" dirty="0">
                          <a:effectLst/>
                          <a:latin typeface="+mn-lt"/>
                          <a:ea typeface="Calibri" panose="020F0502020204030204" pitchFamily="34" charset="0"/>
                          <a:cs typeface="Arial" panose="020B0604020202020204" pitchFamily="34" charset="0"/>
                        </a:rPr>
                        <a:t>y la </a:t>
                      </a:r>
                      <a:r>
                        <a:rPr lang="es-ES" sz="1600" dirty="0" smtClean="0">
                          <a:effectLst/>
                          <a:latin typeface="+mn-lt"/>
                          <a:ea typeface="Calibri" panose="020F0502020204030204" pitchFamily="34" charset="0"/>
                          <a:cs typeface="Arial" panose="020B0604020202020204" pitchFamily="34" charset="0"/>
                        </a:rPr>
                        <a:t>D</a:t>
                      </a:r>
                      <a:r>
                        <a:rPr lang="pl-PL" sz="1600" dirty="0" smtClean="0">
                          <a:effectLst/>
                          <a:latin typeface="+mn-lt"/>
                          <a:ea typeface="Calibri" panose="020F0502020204030204" pitchFamily="34" charset="0"/>
                          <a:cs typeface="Arial" panose="020B0604020202020204" pitchFamily="34" charset="0"/>
                        </a:rPr>
                        <a:t>emanda </a:t>
                      </a:r>
                      <a:r>
                        <a:rPr lang="es-ES" sz="1600" dirty="0" smtClean="0">
                          <a:effectLst/>
                          <a:latin typeface="+mn-lt"/>
                          <a:ea typeface="Calibri" panose="020F0502020204030204" pitchFamily="34" charset="0"/>
                          <a:cs typeface="Arial" panose="020B0604020202020204" pitchFamily="34" charset="0"/>
                        </a:rPr>
                        <a:t>Máxima </a:t>
                      </a:r>
                      <a:r>
                        <a:rPr lang="pl-PL" sz="1600" dirty="0" smtClean="0">
                          <a:effectLst/>
                          <a:latin typeface="+mn-lt"/>
                          <a:ea typeface="Calibri" panose="020F0502020204030204" pitchFamily="34" charset="0"/>
                          <a:cs typeface="Arial" panose="020B0604020202020204" pitchFamily="34" charset="0"/>
                        </a:rPr>
                        <a:t>leída </a:t>
                      </a:r>
                      <a:r>
                        <a:rPr lang="es-ES" sz="1600" dirty="0" smtClean="0">
                          <a:effectLst/>
                          <a:latin typeface="+mn-lt"/>
                          <a:ea typeface="Calibri" panose="020F0502020204030204" pitchFamily="34" charset="0"/>
                          <a:cs typeface="Arial" panose="020B0604020202020204" pitchFamily="34" charset="0"/>
                        </a:rPr>
                        <a:t>I</a:t>
                      </a:r>
                      <a:r>
                        <a:rPr lang="pl-PL" sz="1600" dirty="0" smtClean="0">
                          <a:effectLst/>
                          <a:latin typeface="+mn-lt"/>
                          <a:ea typeface="Calibri" panose="020F0502020204030204" pitchFamily="34" charset="0"/>
                          <a:cs typeface="Arial" panose="020B0604020202020204" pitchFamily="34" charset="0"/>
                        </a:rPr>
                        <a:t>nyectada </a:t>
                      </a:r>
                      <a:r>
                        <a:rPr lang="pl-PL" sz="1600" dirty="0">
                          <a:effectLst/>
                          <a:latin typeface="+mn-lt"/>
                          <a:ea typeface="Calibri" panose="020F0502020204030204" pitchFamily="34" charset="0"/>
                          <a:cs typeface="Arial" panose="020B0604020202020204" pitchFamily="34" charset="0"/>
                        </a:rPr>
                        <a:t>o la </a:t>
                      </a:r>
                      <a:r>
                        <a:rPr lang="es-ES" sz="1600" dirty="0" smtClean="0">
                          <a:effectLst/>
                          <a:latin typeface="+mn-lt"/>
                          <a:ea typeface="Calibri" panose="020F0502020204030204" pitchFamily="34" charset="0"/>
                          <a:cs typeface="Arial" panose="020B0604020202020204" pitchFamily="34" charset="0"/>
                        </a:rPr>
                        <a:t>R</a:t>
                      </a:r>
                      <a:r>
                        <a:rPr lang="pl-PL" sz="1600" dirty="0" smtClean="0">
                          <a:effectLst/>
                          <a:latin typeface="+mn-lt"/>
                          <a:ea typeface="Calibri" panose="020F0502020204030204" pitchFamily="34" charset="0"/>
                          <a:cs typeface="Arial" panose="020B0604020202020204" pitchFamily="34" charset="0"/>
                        </a:rPr>
                        <a:t>etirada</a:t>
                      </a:r>
                      <a:endParaRPr lang="es-PA" sz="2400" dirty="0">
                        <a:effectLst/>
                        <a:latin typeface="+mn-lt"/>
                        <a:ea typeface="Calibri" panose="020F0502020204030204" pitchFamily="34" charset="0"/>
                        <a:cs typeface="Arial" panose="020B0604020202020204" pitchFamily="34" charset="0"/>
                      </a:endParaRPr>
                    </a:p>
                  </a:txBody>
                  <a:tcPr marL="68580" marR="68580" marT="0" marB="0" anchor="ct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rowSpan="2">
                  <a:txBody>
                    <a:bodyPr/>
                    <a:lstStyle/>
                    <a:p>
                      <a:pPr algn="ctr">
                        <a:lnSpc>
                          <a:spcPct val="107000"/>
                        </a:lnSpc>
                        <a:spcAft>
                          <a:spcPts val="0"/>
                        </a:spcAft>
                      </a:pPr>
                      <a:r>
                        <a:rPr lang="es-ES" sz="1600" dirty="0" smtClean="0">
                          <a:effectLst/>
                          <a:latin typeface="+mn-lt"/>
                          <a:ea typeface="Calibri" panose="020F0502020204030204" pitchFamily="34" charset="0"/>
                          <a:cs typeface="Arial" panose="020B0604020202020204" pitchFamily="34" charset="0"/>
                        </a:rPr>
                        <a:t>La demanda </a:t>
                      </a:r>
                      <a:r>
                        <a:rPr lang="pl-PL" sz="1600" dirty="0" smtClean="0">
                          <a:effectLst/>
                          <a:latin typeface="+mn-lt"/>
                          <a:ea typeface="Calibri" panose="020F0502020204030204" pitchFamily="34" charset="0"/>
                          <a:cs typeface="Arial" panose="020B0604020202020204" pitchFamily="34" charset="0"/>
                        </a:rPr>
                        <a:t>mayor entre la </a:t>
                      </a:r>
                      <a:r>
                        <a:rPr lang="es-ES" sz="1600" dirty="0" smtClean="0">
                          <a:effectLst/>
                          <a:latin typeface="+mn-lt"/>
                          <a:ea typeface="Calibri" panose="020F0502020204030204" pitchFamily="34" charset="0"/>
                          <a:cs typeface="Arial" panose="020B0604020202020204" pitchFamily="34" charset="0"/>
                        </a:rPr>
                        <a:t>D</a:t>
                      </a:r>
                      <a:r>
                        <a:rPr lang="pl-PL" sz="1600" dirty="0" smtClean="0">
                          <a:effectLst/>
                          <a:latin typeface="+mn-lt"/>
                          <a:ea typeface="Calibri" panose="020F0502020204030204" pitchFamily="34" charset="0"/>
                          <a:cs typeface="Arial" panose="020B0604020202020204" pitchFamily="34" charset="0"/>
                        </a:rPr>
                        <a:t>emanda</a:t>
                      </a:r>
                      <a:r>
                        <a:rPr lang="es-ES" sz="1600" dirty="0" smtClean="0">
                          <a:effectLst/>
                          <a:latin typeface="+mn-lt"/>
                          <a:ea typeface="Calibri" panose="020F0502020204030204" pitchFamily="34" charset="0"/>
                          <a:cs typeface="Arial" panose="020B0604020202020204" pitchFamily="34" charset="0"/>
                        </a:rPr>
                        <a:t> Máxima </a:t>
                      </a:r>
                      <a:r>
                        <a:rPr lang="pl-PL" sz="1600" dirty="0" smtClean="0">
                          <a:effectLst/>
                          <a:latin typeface="+mn-lt"/>
                          <a:ea typeface="Calibri" panose="020F0502020204030204" pitchFamily="34" charset="0"/>
                          <a:cs typeface="Arial" panose="020B0604020202020204" pitchFamily="34" charset="0"/>
                        </a:rPr>
                        <a:t> de </a:t>
                      </a:r>
                      <a:r>
                        <a:rPr lang="es-ES" sz="1600" dirty="0" smtClean="0">
                          <a:effectLst/>
                          <a:latin typeface="+mn-lt"/>
                          <a:ea typeface="Calibri" panose="020F0502020204030204" pitchFamily="34" charset="0"/>
                          <a:cs typeface="Arial" panose="020B0604020202020204" pitchFamily="34" charset="0"/>
                        </a:rPr>
                        <a:t>R</a:t>
                      </a:r>
                      <a:r>
                        <a:rPr lang="pl-PL" sz="1600" dirty="0" smtClean="0">
                          <a:effectLst/>
                          <a:latin typeface="+mn-lt"/>
                          <a:ea typeface="Calibri" panose="020F0502020204030204" pitchFamily="34" charset="0"/>
                          <a:cs typeface="Arial" panose="020B0604020202020204" pitchFamily="34" charset="0"/>
                        </a:rPr>
                        <a:t>eferencia y la </a:t>
                      </a:r>
                      <a:r>
                        <a:rPr lang="es-ES" sz="1600" dirty="0" smtClean="0">
                          <a:effectLst/>
                          <a:latin typeface="+mn-lt"/>
                          <a:ea typeface="Calibri" panose="020F0502020204030204" pitchFamily="34" charset="0"/>
                          <a:cs typeface="Arial" panose="020B0604020202020204" pitchFamily="34" charset="0"/>
                        </a:rPr>
                        <a:t>D</a:t>
                      </a:r>
                      <a:r>
                        <a:rPr lang="pl-PL" sz="1600" dirty="0" smtClean="0">
                          <a:effectLst/>
                          <a:latin typeface="+mn-lt"/>
                          <a:ea typeface="Calibri" panose="020F0502020204030204" pitchFamily="34" charset="0"/>
                          <a:cs typeface="Arial" panose="020B0604020202020204" pitchFamily="34" charset="0"/>
                        </a:rPr>
                        <a:t>emanda </a:t>
                      </a:r>
                      <a:r>
                        <a:rPr lang="es-ES" sz="1600" dirty="0" smtClean="0">
                          <a:effectLst/>
                          <a:latin typeface="+mn-lt"/>
                          <a:ea typeface="Calibri" panose="020F0502020204030204" pitchFamily="34" charset="0"/>
                          <a:cs typeface="Arial" panose="020B0604020202020204" pitchFamily="34" charset="0"/>
                        </a:rPr>
                        <a:t>Máxima </a:t>
                      </a:r>
                      <a:r>
                        <a:rPr lang="pl-PL" sz="1600" dirty="0" smtClean="0">
                          <a:effectLst/>
                          <a:latin typeface="+mn-lt"/>
                          <a:ea typeface="Calibri" panose="020F0502020204030204" pitchFamily="34" charset="0"/>
                          <a:cs typeface="Arial" panose="020B0604020202020204" pitchFamily="34" charset="0"/>
                        </a:rPr>
                        <a:t>leída </a:t>
                      </a:r>
                      <a:r>
                        <a:rPr lang="es-ES" sz="1600" dirty="0" smtClean="0">
                          <a:effectLst/>
                          <a:latin typeface="+mn-lt"/>
                          <a:ea typeface="Calibri" panose="020F0502020204030204" pitchFamily="34" charset="0"/>
                          <a:cs typeface="Arial" panose="020B0604020202020204" pitchFamily="34" charset="0"/>
                        </a:rPr>
                        <a:t>I</a:t>
                      </a:r>
                      <a:r>
                        <a:rPr lang="pl-PL" sz="1600" dirty="0" smtClean="0">
                          <a:effectLst/>
                          <a:latin typeface="+mn-lt"/>
                          <a:ea typeface="Calibri" panose="020F0502020204030204" pitchFamily="34" charset="0"/>
                          <a:cs typeface="Arial" panose="020B0604020202020204" pitchFamily="34" charset="0"/>
                        </a:rPr>
                        <a:t>nyectada o la </a:t>
                      </a:r>
                      <a:r>
                        <a:rPr lang="es-ES" sz="1600" dirty="0" smtClean="0">
                          <a:effectLst/>
                          <a:latin typeface="+mn-lt"/>
                          <a:ea typeface="Calibri" panose="020F0502020204030204" pitchFamily="34" charset="0"/>
                          <a:cs typeface="Arial" panose="020B0604020202020204" pitchFamily="34" charset="0"/>
                        </a:rPr>
                        <a:t>R</a:t>
                      </a:r>
                      <a:r>
                        <a:rPr lang="pl-PL" sz="1600" dirty="0" smtClean="0">
                          <a:effectLst/>
                          <a:latin typeface="+mn-lt"/>
                          <a:ea typeface="Calibri" panose="020F0502020204030204" pitchFamily="34" charset="0"/>
                          <a:cs typeface="Arial" panose="020B0604020202020204" pitchFamily="34" charset="0"/>
                        </a:rPr>
                        <a:t>etirada</a:t>
                      </a:r>
                      <a:r>
                        <a:rPr lang="es-ES" sz="1600" dirty="0" smtClean="0">
                          <a:effectLst/>
                          <a:latin typeface="+mn-lt"/>
                          <a:ea typeface="Calibri" panose="020F0502020204030204" pitchFamily="34" charset="0"/>
                          <a:cs typeface="Arial" panose="020B0604020202020204" pitchFamily="34" charset="0"/>
                        </a:rPr>
                        <a:t>, tanto en Punta</a:t>
                      </a:r>
                      <a:r>
                        <a:rPr lang="es-ES" sz="1600" baseline="0" dirty="0" smtClean="0">
                          <a:effectLst/>
                          <a:latin typeface="+mn-lt"/>
                          <a:ea typeface="Calibri" panose="020F0502020204030204" pitchFamily="34" charset="0"/>
                          <a:cs typeface="Arial" panose="020B0604020202020204" pitchFamily="34" charset="0"/>
                        </a:rPr>
                        <a:t> como fuera de Punta</a:t>
                      </a:r>
                      <a:endParaRPr lang="es-PA" sz="2400" dirty="0">
                        <a:effectLst/>
                        <a:latin typeface="+mn-lt"/>
                        <a:ea typeface="Calibri" panose="020F0502020204030204" pitchFamily="34" charset="0"/>
                        <a:cs typeface="Arial" panose="020B0604020202020204" pitchFamily="34" charset="0"/>
                      </a:endParaRPr>
                    </a:p>
                  </a:txBody>
                  <a:tcPr marL="68580" marR="68580" marT="0" marB="0" anchor="ct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r>
              <a:tr h="725395">
                <a:tc>
                  <a:txBody>
                    <a:bodyPr/>
                    <a:lstStyle/>
                    <a:p>
                      <a:pPr algn="ctr">
                        <a:lnSpc>
                          <a:spcPct val="107000"/>
                        </a:lnSpc>
                        <a:spcAft>
                          <a:spcPts val="0"/>
                        </a:spcAft>
                        <a:tabLst>
                          <a:tab pos="685800" algn="l"/>
                        </a:tabLst>
                      </a:pPr>
                      <a:r>
                        <a:rPr lang="es-PA" sz="1800" smtClean="0">
                          <a:effectLst/>
                          <a:latin typeface="+mn-lt"/>
                          <a:ea typeface="Calibri" panose="020F0502020204030204" pitchFamily="34" charset="0"/>
                          <a:cs typeface="Arial" panose="020B0604020202020204" pitchFamily="34" charset="0"/>
                        </a:rPr>
                        <a:t>Cargo de </a:t>
                      </a:r>
                      <a:r>
                        <a:rPr lang="es-PA" sz="1800" dirty="0">
                          <a:effectLst/>
                          <a:latin typeface="+mn-lt"/>
                          <a:ea typeface="Calibri" panose="020F0502020204030204" pitchFamily="34" charset="0"/>
                          <a:cs typeface="Arial" panose="020B0604020202020204" pitchFamily="34" charset="0"/>
                        </a:rPr>
                        <a:t>Transmisión</a:t>
                      </a:r>
                    </a:p>
                  </a:txBody>
                  <a:tcPr marL="68580" marR="68580" marT="0" marB="0" anchor="ctr">
                    <a:lnB w="12700" cap="flat" cmpd="sng" algn="ctr">
                      <a:solidFill>
                        <a:schemeClr val="accent1">
                          <a:lumMod val="50000"/>
                        </a:schemeClr>
                      </a:solidFill>
                      <a:prstDash val="solid"/>
                      <a:round/>
                      <a:headEnd type="none" w="med" len="med"/>
                      <a:tailEnd type="none" w="med" len="med"/>
                    </a:lnB>
                  </a:tcPr>
                </a:tc>
                <a:tc vMerge="1">
                  <a:txBody>
                    <a:bodyPr/>
                    <a:lstStyle/>
                    <a:p>
                      <a:pPr algn="ctr">
                        <a:lnSpc>
                          <a:spcPct val="107000"/>
                        </a:lnSpc>
                        <a:spcAft>
                          <a:spcPts val="0"/>
                        </a:spcAft>
                      </a:pPr>
                      <a:endParaRPr lang="es-PA" sz="2400" dirty="0">
                        <a:effectLst/>
                        <a:latin typeface="+mn-lt"/>
                        <a:ea typeface="Calibri" panose="020F0502020204030204" pitchFamily="34" charset="0"/>
                        <a:cs typeface="Arial" panose="020B0604020202020204" pitchFamily="34" charset="0"/>
                      </a:endParaRPr>
                    </a:p>
                  </a:txBody>
                  <a:tcPr marL="68580" marR="68580" marT="0" marB="0" anchor="ctr"/>
                </a:tc>
                <a:tc vMerge="1">
                  <a:txBody>
                    <a:bodyPr/>
                    <a:lstStyle/>
                    <a:p>
                      <a:pPr algn="ctr">
                        <a:lnSpc>
                          <a:spcPct val="107000"/>
                        </a:lnSpc>
                        <a:spcAft>
                          <a:spcPts val="0"/>
                        </a:spcAft>
                      </a:pPr>
                      <a:endParaRPr lang="es-PA" sz="2400" dirty="0">
                        <a:effectLst/>
                        <a:latin typeface="+mn-lt"/>
                        <a:ea typeface="Calibri" panose="020F0502020204030204" pitchFamily="34" charset="0"/>
                        <a:cs typeface="Arial" panose="020B0604020202020204" pitchFamily="34" charset="0"/>
                      </a:endParaRPr>
                    </a:p>
                  </a:txBody>
                  <a:tcPr marL="68580" marR="68580" marT="0" marB="0" anchor="ctr"/>
                </a:tc>
              </a:tr>
              <a:tr h="725395">
                <a:tc>
                  <a:txBody>
                    <a:bodyPr/>
                    <a:lstStyle/>
                    <a:p>
                      <a:pPr algn="ctr">
                        <a:lnSpc>
                          <a:spcPct val="107000"/>
                        </a:lnSpc>
                        <a:spcAft>
                          <a:spcPts val="0"/>
                        </a:spcAft>
                        <a:tabLst>
                          <a:tab pos="685800" algn="l"/>
                        </a:tabLst>
                      </a:pPr>
                      <a:r>
                        <a:rPr lang="es-PA" sz="1800" b="1" kern="1200" dirty="0">
                          <a:solidFill>
                            <a:schemeClr val="lt1"/>
                          </a:solidFill>
                          <a:effectLst/>
                          <a:latin typeface="+mn-lt"/>
                          <a:ea typeface="+mn-ea"/>
                          <a:cs typeface="+mn-cs"/>
                        </a:rPr>
                        <a:t>Cargo por el Servicio de Alumbrado </a:t>
                      </a:r>
                      <a:r>
                        <a:rPr lang="es-PA" sz="1800" b="1" kern="1200" dirty="0" smtClean="0">
                          <a:solidFill>
                            <a:schemeClr val="lt1"/>
                          </a:solidFill>
                          <a:effectLst/>
                          <a:latin typeface="+mn-lt"/>
                          <a:ea typeface="+mn-ea"/>
                          <a:cs typeface="+mn-cs"/>
                        </a:rPr>
                        <a:t>Público (red)</a:t>
                      </a:r>
                      <a:endParaRPr lang="es-PA" sz="1800" b="1" kern="1200" dirty="0">
                        <a:solidFill>
                          <a:schemeClr val="lt1"/>
                        </a:solidFill>
                        <a:effectLst/>
                        <a:latin typeface="+mn-lt"/>
                        <a:ea typeface="+mn-ea"/>
                        <a:cs typeface="+mn-cs"/>
                      </a:endParaRPr>
                    </a:p>
                  </a:txBody>
                  <a:tcPr marL="68580" marR="68580" marT="0" marB="0" anchor="ctr">
                    <a:lnT w="12700" cap="flat" cmpd="sng" algn="ctr">
                      <a:solidFill>
                        <a:schemeClr val="accent1">
                          <a:lumMod val="50000"/>
                        </a:schemeClr>
                      </a:solidFill>
                      <a:prstDash val="solid"/>
                      <a:round/>
                      <a:headEnd type="none" w="med" len="med"/>
                      <a:tailEnd type="none" w="med" len="med"/>
                    </a:lnT>
                  </a:tcPr>
                </a:tc>
                <a:tc rowSpan="2" gridSpan="2">
                  <a:txBody>
                    <a:bodyPr/>
                    <a:lstStyle/>
                    <a:p>
                      <a:pPr algn="ctr">
                        <a:lnSpc>
                          <a:spcPct val="107000"/>
                        </a:lnSpc>
                        <a:spcAft>
                          <a:spcPts val="0"/>
                        </a:spcAft>
                      </a:pPr>
                      <a:r>
                        <a:rPr lang="es-ES" sz="1600" kern="1200" dirty="0" smtClean="0">
                          <a:solidFill>
                            <a:schemeClr val="dk1"/>
                          </a:solidFill>
                          <a:effectLst/>
                          <a:latin typeface="+mn-lt"/>
                          <a:ea typeface="+mn-ea"/>
                          <a:cs typeface="+mn-cs"/>
                        </a:rPr>
                        <a:t>La energía</a:t>
                      </a:r>
                      <a:r>
                        <a:rPr lang="pl-PL" sz="1600" kern="1200" dirty="0" smtClean="0">
                          <a:solidFill>
                            <a:schemeClr val="dk1"/>
                          </a:solidFill>
                          <a:effectLst/>
                          <a:latin typeface="+mn-lt"/>
                          <a:ea typeface="+mn-ea"/>
                          <a:cs typeface="+mn-cs"/>
                        </a:rPr>
                        <a:t> mayor entre la energía de referencia y la energía neta </a:t>
                      </a:r>
                      <a:endParaRPr lang="es-PA" sz="1600" kern="1200" dirty="0" smtClean="0">
                        <a:solidFill>
                          <a:schemeClr val="dk1"/>
                        </a:solidFill>
                        <a:effectLst/>
                        <a:latin typeface="+mn-lt"/>
                        <a:ea typeface="+mn-ea"/>
                        <a:cs typeface="+mn-cs"/>
                      </a:endParaRPr>
                    </a:p>
                    <a:p>
                      <a:pPr algn="ctr">
                        <a:lnSpc>
                          <a:spcPct val="107000"/>
                        </a:lnSpc>
                        <a:spcAft>
                          <a:spcPts val="0"/>
                        </a:spcAft>
                      </a:pPr>
                      <a:r>
                        <a:rPr lang="pl-PL" sz="1600" kern="1200" dirty="0" smtClean="0">
                          <a:solidFill>
                            <a:schemeClr val="dk1"/>
                          </a:solidFill>
                          <a:effectLst/>
                          <a:latin typeface="+mn-lt"/>
                          <a:ea typeface="+mn-ea"/>
                          <a:cs typeface="+mn-cs"/>
                        </a:rPr>
                        <a:t>(ya sea inyectada o retirada)</a:t>
                      </a:r>
                      <a:endParaRPr lang="es-PA" sz="1600" kern="1200" dirty="0">
                        <a:solidFill>
                          <a:schemeClr val="dk1"/>
                        </a:solidFill>
                        <a:effectLst/>
                        <a:latin typeface="+mn-lt"/>
                        <a:ea typeface="+mn-ea"/>
                        <a:cs typeface="+mn-cs"/>
                      </a:endParaRPr>
                    </a:p>
                  </a:txBody>
                  <a:tcPr marL="68580" marR="68580" marT="0" marB="0" anchor="ctr">
                    <a:lnT w="12700" cap="flat" cmpd="sng" algn="ctr">
                      <a:solidFill>
                        <a:schemeClr val="accent1">
                          <a:lumMod val="50000"/>
                        </a:schemeClr>
                      </a:solidFill>
                      <a:prstDash val="solid"/>
                      <a:round/>
                      <a:headEnd type="none" w="med" len="med"/>
                      <a:tailEnd type="none" w="med" len="med"/>
                    </a:lnT>
                    <a:solidFill>
                      <a:schemeClr val="accent1">
                        <a:lumMod val="20000"/>
                        <a:lumOff val="80000"/>
                      </a:schemeClr>
                    </a:solidFill>
                  </a:tcPr>
                </a:tc>
                <a:tc rowSpan="2" hMerge="1">
                  <a:txBody>
                    <a:bodyPr/>
                    <a:lstStyle/>
                    <a:p>
                      <a:endParaRPr lang="es-PA"/>
                    </a:p>
                  </a:txBody>
                  <a:tcPr/>
                </a:tc>
              </a:tr>
              <a:tr h="725395">
                <a:tc>
                  <a:txBody>
                    <a:bodyPr/>
                    <a:lstStyle/>
                    <a:p>
                      <a:pPr algn="ctr">
                        <a:lnSpc>
                          <a:spcPct val="107000"/>
                        </a:lnSpc>
                        <a:spcAft>
                          <a:spcPts val="0"/>
                        </a:spcAft>
                        <a:tabLst>
                          <a:tab pos="685800" algn="l"/>
                        </a:tabLst>
                      </a:pPr>
                      <a:r>
                        <a:rPr lang="es-PA" sz="1800" b="1" kern="1200" dirty="0">
                          <a:solidFill>
                            <a:schemeClr val="lt1"/>
                          </a:solidFill>
                          <a:effectLst/>
                          <a:latin typeface="+mn-lt"/>
                          <a:ea typeface="+mn-ea"/>
                          <a:cs typeface="+mn-cs"/>
                        </a:rPr>
                        <a:t>Cargo de Comercialización Variable</a:t>
                      </a:r>
                    </a:p>
                  </a:txBody>
                  <a:tcPr marL="68580" marR="68580" marT="0" marB="0" anchor="ctr"/>
                </a:tc>
                <a:tc gridSpan="2" vMerge="1">
                  <a:txBody>
                    <a:bodyPr/>
                    <a:lstStyle/>
                    <a:p>
                      <a:pPr algn="ctr">
                        <a:lnSpc>
                          <a:spcPct val="107000"/>
                        </a:lnSpc>
                        <a:spcAft>
                          <a:spcPts val="0"/>
                        </a:spcAft>
                      </a:pPr>
                      <a:endParaRPr lang="es-PA" sz="1600" kern="1200" dirty="0">
                        <a:solidFill>
                          <a:schemeClr val="dk1"/>
                        </a:solidFill>
                        <a:effectLst/>
                        <a:latin typeface="+mn-lt"/>
                        <a:ea typeface="+mn-ea"/>
                        <a:cs typeface="+mn-cs"/>
                      </a:endParaRPr>
                    </a:p>
                  </a:txBody>
                  <a:tcPr marL="68580" marR="68580" marT="0" marB="0" anchor="ctr"/>
                </a:tc>
                <a:tc hMerge="1" vMerge="1">
                  <a:txBody>
                    <a:bodyPr/>
                    <a:lstStyle/>
                    <a:p>
                      <a:pPr algn="ctr">
                        <a:lnSpc>
                          <a:spcPct val="107000"/>
                        </a:lnSpc>
                        <a:spcAft>
                          <a:spcPts val="0"/>
                        </a:spcAft>
                        <a:tabLst>
                          <a:tab pos="685800" algn="l"/>
                        </a:tabLst>
                      </a:pPr>
                      <a:endParaRPr lang="es-PA"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
        <p:nvSpPr>
          <p:cNvPr id="3" name="CuadroTexto 2"/>
          <p:cNvSpPr txBox="1"/>
          <p:nvPr/>
        </p:nvSpPr>
        <p:spPr>
          <a:xfrm>
            <a:off x="611560" y="5085184"/>
            <a:ext cx="8640960" cy="830997"/>
          </a:xfrm>
          <a:prstGeom prst="rect">
            <a:avLst/>
          </a:prstGeom>
          <a:solidFill>
            <a:schemeClr val="bg1"/>
          </a:solidFill>
        </p:spPr>
        <p:txBody>
          <a:bodyPr wrap="square" rtlCol="0">
            <a:spAutoFit/>
          </a:bodyPr>
          <a:lstStyle/>
          <a:p>
            <a:r>
              <a:rPr lang="es-PA" sz="1600" dirty="0"/>
              <a:t>La energía de referencia será el promedio de los últimos 6 meses de consumo. La demanda de referencia será promedio de la demanda máxima leída de los últimos 6 meses. </a:t>
            </a:r>
            <a:r>
              <a:rPr lang="es-PA" sz="1600" dirty="0" smtClean="0"/>
              <a:t>Para clientes nuevos </a:t>
            </a:r>
            <a:r>
              <a:rPr lang="es-PA" sz="1600" dirty="0"/>
              <a:t>se obtendrá de mediciones que se realicen a sus </a:t>
            </a:r>
            <a:r>
              <a:rPr lang="es-PA" sz="1600" dirty="0" smtClean="0"/>
              <a:t>instalaciones.</a:t>
            </a:r>
            <a:endParaRPr lang="es-PA" sz="1600" dirty="0"/>
          </a:p>
        </p:txBody>
      </p:sp>
    </p:spTree>
    <p:extLst>
      <p:ext uri="{BB962C8B-B14F-4D97-AF65-F5344CB8AC3E}">
        <p14:creationId xmlns:p14="http://schemas.microsoft.com/office/powerpoint/2010/main" val="1025111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445624" cy="864096"/>
          </a:xfrm>
          <a:noFill/>
        </p:spPr>
        <p:txBody>
          <a:bodyPr/>
          <a:lstStyle/>
          <a:p>
            <a:r>
              <a:rPr lang="es-PA" sz="2400" b="1" dirty="0">
                <a:solidFill>
                  <a:schemeClr val="tx1">
                    <a:lumMod val="65000"/>
                    <a:lumOff val="35000"/>
                  </a:schemeClr>
                </a:solidFill>
                <a:cs typeface="Aharoni" panose="02010803020104030203" pitchFamily="2" charset="-79"/>
              </a:rPr>
              <a:t>Forma de facturar la Tarifa a los clientes acogidos al Procedimiento para </a:t>
            </a:r>
            <a:r>
              <a:rPr lang="es-PA" sz="2400" b="1" dirty="0" smtClean="0">
                <a:solidFill>
                  <a:schemeClr val="tx1">
                    <a:lumMod val="65000"/>
                    <a:lumOff val="35000"/>
                  </a:schemeClr>
                </a:solidFill>
                <a:cs typeface="Aharoni" panose="02010803020104030203" pitchFamily="2" charset="-79"/>
              </a:rPr>
              <a:t>Autoconsumo</a:t>
            </a:r>
            <a:br>
              <a:rPr lang="es-PA" sz="2400" b="1" dirty="0" smtClean="0">
                <a:solidFill>
                  <a:schemeClr val="tx1">
                    <a:lumMod val="65000"/>
                    <a:lumOff val="35000"/>
                  </a:schemeClr>
                </a:solidFill>
                <a:cs typeface="Aharoni" panose="02010803020104030203" pitchFamily="2" charset="-79"/>
              </a:rPr>
            </a:br>
            <a:r>
              <a:rPr lang="es-PA" sz="2400" b="1" dirty="0" smtClean="0">
                <a:solidFill>
                  <a:schemeClr val="tx1">
                    <a:lumMod val="65000"/>
                    <a:lumOff val="35000"/>
                  </a:schemeClr>
                </a:solidFill>
                <a:cs typeface="Aharoni" panose="02010803020104030203" pitchFamily="2" charset="-79"/>
              </a:rPr>
              <a:t>“Cargos de Generación”</a:t>
            </a:r>
            <a:endParaRPr lang="es-PA" sz="24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798206772"/>
              </p:ext>
            </p:extLst>
          </p:nvPr>
        </p:nvGraphicFramePr>
        <p:xfrm>
          <a:off x="471116" y="1196752"/>
          <a:ext cx="8442052" cy="4056646"/>
        </p:xfrm>
        <a:graphic>
          <a:graphicData uri="http://schemas.openxmlformats.org/drawingml/2006/table">
            <a:tbl>
              <a:tblPr firstRow="1" firstCol="1" bandRow="1">
                <a:tableStyleId>{5C22544A-7EE6-4342-B048-85BDC9FD1C3A}</a:tableStyleId>
              </a:tblPr>
              <a:tblGrid>
                <a:gridCol w="3447719"/>
                <a:gridCol w="2489345"/>
                <a:gridCol w="2504988"/>
              </a:tblGrid>
              <a:tr h="504056">
                <a:tc>
                  <a:txBody>
                    <a:bodyPr/>
                    <a:lstStyle/>
                    <a:p>
                      <a:pPr algn="ctr">
                        <a:lnSpc>
                          <a:spcPct val="107000"/>
                        </a:lnSpc>
                        <a:spcAft>
                          <a:spcPts val="0"/>
                        </a:spcAft>
                        <a:tabLst>
                          <a:tab pos="685800" algn="l"/>
                        </a:tabLst>
                      </a:pPr>
                      <a:r>
                        <a:rPr lang="es-PA" sz="1800" dirty="0" smtClean="0">
                          <a:effectLst/>
                        </a:rPr>
                        <a:t>CARGO</a:t>
                      </a:r>
                      <a:endParaRPr lang="es-PA"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accent1">
                          <a:lumMod val="50000"/>
                        </a:schemeClr>
                      </a:solidFill>
                      <a:prstDash val="solid"/>
                      <a:round/>
                      <a:headEnd type="none" w="med" len="med"/>
                      <a:tailEnd type="none" w="med" len="med"/>
                    </a:lnB>
                  </a:tcPr>
                </a:tc>
                <a:tc>
                  <a:txBody>
                    <a:bodyPr/>
                    <a:lstStyle/>
                    <a:p>
                      <a:pPr algn="ctr">
                        <a:lnSpc>
                          <a:spcPct val="107000"/>
                        </a:lnSpc>
                        <a:spcAft>
                          <a:spcPts val="0"/>
                        </a:spcAft>
                      </a:pPr>
                      <a:r>
                        <a:rPr lang="es-PA" sz="1800" dirty="0" smtClean="0">
                          <a:effectLst/>
                        </a:rPr>
                        <a:t>TARIFA </a:t>
                      </a:r>
                      <a:r>
                        <a:rPr lang="es-PA" sz="1800" dirty="0" smtClean="0">
                          <a:effectLst/>
                        </a:rPr>
                        <a:t>BINÓMICA</a:t>
                      </a:r>
                      <a:endParaRPr lang="es-PA"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accent1">
                          <a:lumMod val="50000"/>
                        </a:schemeClr>
                      </a:solidFill>
                      <a:prstDash val="solid"/>
                      <a:round/>
                      <a:headEnd type="none" w="med" len="med"/>
                      <a:tailEnd type="none" w="med" len="med"/>
                    </a:lnB>
                  </a:tcPr>
                </a:tc>
                <a:tc>
                  <a:txBody>
                    <a:bodyPr/>
                    <a:lstStyle/>
                    <a:p>
                      <a:pPr algn="ctr"/>
                      <a:r>
                        <a:rPr lang="es-ES" dirty="0" smtClean="0"/>
                        <a:t>TARIFA </a:t>
                      </a:r>
                      <a:r>
                        <a:rPr lang="es-PA" sz="1800" dirty="0" smtClean="0">
                          <a:effectLst/>
                        </a:rPr>
                        <a:t>BINÓMICA</a:t>
                      </a:r>
                      <a:r>
                        <a:rPr lang="es-ES" dirty="0" smtClean="0"/>
                        <a:t> HORARIA</a:t>
                      </a:r>
                      <a:endParaRPr lang="es-PA" dirty="0"/>
                    </a:p>
                  </a:txBody>
                  <a:tcPr marL="68580" marR="68580" marT="0" marB="0" anchor="ctr">
                    <a:lnB w="12700" cap="flat" cmpd="sng" algn="ctr">
                      <a:solidFill>
                        <a:schemeClr val="accent1">
                          <a:lumMod val="50000"/>
                        </a:schemeClr>
                      </a:solidFill>
                      <a:prstDash val="solid"/>
                      <a:round/>
                      <a:headEnd type="none" w="med" len="med"/>
                      <a:tailEnd type="none" w="med" len="med"/>
                    </a:lnB>
                  </a:tcPr>
                </a:tc>
              </a:tr>
              <a:tr h="387464">
                <a:tc>
                  <a:txBody>
                    <a:bodyPr/>
                    <a:lstStyle/>
                    <a:p>
                      <a:pPr algn="ctr">
                        <a:lnSpc>
                          <a:spcPct val="107000"/>
                        </a:lnSpc>
                        <a:spcAft>
                          <a:spcPts val="0"/>
                        </a:spcAft>
                        <a:tabLst>
                          <a:tab pos="685800" algn="l"/>
                        </a:tabLst>
                      </a:pPr>
                      <a:r>
                        <a:rPr lang="es-PA" sz="1800" dirty="0">
                          <a:effectLst/>
                          <a:latin typeface="+mn-lt"/>
                          <a:ea typeface="Calibri" panose="020F0502020204030204" pitchFamily="34" charset="0"/>
                          <a:cs typeface="Arial" panose="020B0604020202020204" pitchFamily="34" charset="0"/>
                        </a:rPr>
                        <a:t>Cargo por Potencia en Generación</a:t>
                      </a:r>
                    </a:p>
                  </a:txBody>
                  <a:tcPr marL="68580" marR="68580" marT="0" marB="0" anchor="ctr">
                    <a:lnT w="12700" cap="flat" cmpd="sng" algn="ctr">
                      <a:solidFill>
                        <a:schemeClr val="accent1">
                          <a:lumMod val="50000"/>
                        </a:schemeClr>
                      </a:solidFill>
                      <a:prstDash val="solid"/>
                      <a:round/>
                      <a:headEnd type="none" w="med" len="med"/>
                      <a:tailEnd type="none" w="med" len="med"/>
                    </a:lnT>
                  </a:tcPr>
                </a:tc>
                <a:tc rowSpan="3">
                  <a:txBody>
                    <a:bodyPr/>
                    <a:lstStyle/>
                    <a:p>
                      <a:pPr algn="ctr">
                        <a:lnSpc>
                          <a:spcPct val="107000"/>
                        </a:lnSpc>
                        <a:spcAft>
                          <a:spcPts val="0"/>
                        </a:spcAft>
                      </a:pPr>
                      <a:r>
                        <a:rPr lang="es-ES" sz="1600" dirty="0" smtClean="0">
                          <a:effectLst/>
                          <a:latin typeface="+mn-lt"/>
                          <a:ea typeface="Calibri" panose="020F0502020204030204" pitchFamily="34" charset="0"/>
                          <a:cs typeface="Arial" panose="020B0604020202020204" pitchFamily="34" charset="0"/>
                        </a:rPr>
                        <a:t>Energía</a:t>
                      </a:r>
                      <a:r>
                        <a:rPr lang="pl-PL" sz="1600" dirty="0" smtClean="0">
                          <a:effectLst/>
                          <a:latin typeface="+mn-lt"/>
                          <a:ea typeface="Calibri" panose="020F0502020204030204" pitchFamily="34" charset="0"/>
                          <a:cs typeface="Arial" panose="020B0604020202020204" pitchFamily="34" charset="0"/>
                        </a:rPr>
                        <a:t> </a:t>
                      </a:r>
                      <a:r>
                        <a:rPr lang="pl-PL" sz="1600" dirty="0">
                          <a:effectLst/>
                          <a:latin typeface="+mn-lt"/>
                          <a:ea typeface="Calibri" panose="020F0502020204030204" pitchFamily="34" charset="0"/>
                          <a:cs typeface="Arial" panose="020B0604020202020204" pitchFamily="34" charset="0"/>
                        </a:rPr>
                        <a:t>neta </a:t>
                      </a:r>
                      <a:r>
                        <a:rPr lang="pl-PL" sz="1600" dirty="0" smtClean="0">
                          <a:effectLst/>
                          <a:latin typeface="+mn-lt"/>
                          <a:ea typeface="Calibri" panose="020F0502020204030204" pitchFamily="34" charset="0"/>
                          <a:cs typeface="Arial" panose="020B0604020202020204" pitchFamily="34" charset="0"/>
                        </a:rPr>
                        <a:t>consumida</a:t>
                      </a:r>
                      <a:endParaRPr lang="es-ES" sz="1600" dirty="0" smtClean="0">
                        <a:effectLst/>
                        <a:latin typeface="+mn-lt"/>
                        <a:ea typeface="Calibri" panose="020F0502020204030204" pitchFamily="34" charset="0"/>
                        <a:cs typeface="Arial" panose="020B0604020202020204" pitchFamily="34" charset="0"/>
                      </a:endParaRPr>
                    </a:p>
                    <a:p>
                      <a:pPr algn="ctr">
                        <a:lnSpc>
                          <a:spcPct val="107000"/>
                        </a:lnSpc>
                        <a:spcAft>
                          <a:spcPts val="0"/>
                        </a:spcAft>
                      </a:pPr>
                      <a:r>
                        <a:rPr lang="pl-PL" sz="1600" dirty="0" smtClean="0">
                          <a:effectLst/>
                          <a:latin typeface="+mn-lt"/>
                          <a:ea typeface="Calibri" panose="020F0502020204030204" pitchFamily="34" charset="0"/>
                          <a:cs typeface="Arial" panose="020B0604020202020204" pitchFamily="34" charset="0"/>
                        </a:rPr>
                        <a:t> </a:t>
                      </a:r>
                      <a:r>
                        <a:rPr lang="pl-PL" sz="1600" dirty="0">
                          <a:effectLst/>
                          <a:latin typeface="+mn-lt"/>
                          <a:ea typeface="Calibri" panose="020F0502020204030204" pitchFamily="34" charset="0"/>
                          <a:cs typeface="Arial" panose="020B0604020202020204" pitchFamily="34" charset="0"/>
                        </a:rPr>
                        <a:t>y/o </a:t>
                      </a:r>
                      <a:endParaRPr lang="es-ES" sz="1600" dirty="0" smtClean="0">
                        <a:effectLst/>
                        <a:latin typeface="+mn-lt"/>
                        <a:ea typeface="Calibri" panose="020F0502020204030204" pitchFamily="34" charset="0"/>
                        <a:cs typeface="Arial" panose="020B0604020202020204" pitchFamily="34" charset="0"/>
                      </a:endParaRPr>
                    </a:p>
                    <a:p>
                      <a:pPr algn="ctr">
                        <a:lnSpc>
                          <a:spcPct val="107000"/>
                        </a:lnSpc>
                        <a:spcAft>
                          <a:spcPts val="0"/>
                        </a:spcAft>
                      </a:pPr>
                      <a:r>
                        <a:rPr lang="es-ES" sz="1600" dirty="0" smtClean="0">
                          <a:effectLst/>
                          <a:latin typeface="+mn-lt"/>
                          <a:ea typeface="Calibri" panose="020F0502020204030204" pitchFamily="34" charset="0"/>
                          <a:cs typeface="Arial" panose="020B0604020202020204" pitchFamily="34" charset="0"/>
                        </a:rPr>
                        <a:t>Demanda Máxima</a:t>
                      </a:r>
                      <a:r>
                        <a:rPr lang="es-ES" sz="1600" baseline="0" dirty="0" smtClean="0">
                          <a:effectLst/>
                          <a:latin typeface="+mn-lt"/>
                          <a:ea typeface="Calibri" panose="020F0502020204030204" pitchFamily="34" charset="0"/>
                          <a:cs typeface="Arial" panose="020B0604020202020204" pitchFamily="34" charset="0"/>
                        </a:rPr>
                        <a:t> </a:t>
                      </a:r>
                      <a:r>
                        <a:rPr lang="pl-PL" sz="1600" dirty="0" smtClean="0">
                          <a:effectLst/>
                          <a:latin typeface="+mn-lt"/>
                          <a:ea typeface="Calibri" panose="020F0502020204030204" pitchFamily="34" charset="0"/>
                          <a:cs typeface="Arial" panose="020B0604020202020204" pitchFamily="34" charset="0"/>
                        </a:rPr>
                        <a:t>consumida </a:t>
                      </a:r>
                      <a:endParaRPr lang="es-PA" sz="1600" dirty="0">
                        <a:effectLst/>
                        <a:latin typeface="+mn-lt"/>
                        <a:ea typeface="Calibri" panose="020F0502020204030204" pitchFamily="34" charset="0"/>
                        <a:cs typeface="Arial" panose="020B0604020202020204" pitchFamily="34" charset="0"/>
                      </a:endParaRPr>
                    </a:p>
                  </a:txBody>
                  <a:tcPr marL="68580" marR="68580" marT="0" marB="0" anchor="ct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rowSpan="3">
                  <a:txBody>
                    <a:bodyPr/>
                    <a:lstStyle/>
                    <a:p>
                      <a:pPr algn="ctr">
                        <a:lnSpc>
                          <a:spcPct val="107000"/>
                        </a:lnSpc>
                        <a:spcAft>
                          <a:spcPts val="0"/>
                        </a:spcAft>
                      </a:pPr>
                      <a:r>
                        <a:rPr lang="es-ES" sz="1600" dirty="0" smtClean="0">
                          <a:effectLst/>
                          <a:latin typeface="+mn-lt"/>
                          <a:ea typeface="Calibri" panose="020F0502020204030204" pitchFamily="34" charset="0"/>
                          <a:cs typeface="Arial" panose="020B0604020202020204" pitchFamily="34" charset="0"/>
                        </a:rPr>
                        <a:t>Energía</a:t>
                      </a:r>
                      <a:r>
                        <a:rPr lang="pl-PL" sz="1600" dirty="0" smtClean="0">
                          <a:effectLst/>
                          <a:latin typeface="+mn-lt"/>
                          <a:ea typeface="Calibri" panose="020F0502020204030204" pitchFamily="34" charset="0"/>
                          <a:cs typeface="Arial" panose="020B0604020202020204" pitchFamily="34" charset="0"/>
                        </a:rPr>
                        <a:t> </a:t>
                      </a:r>
                      <a:r>
                        <a:rPr lang="pl-PL" sz="1600" dirty="0">
                          <a:effectLst/>
                          <a:latin typeface="+mn-lt"/>
                          <a:ea typeface="Calibri" panose="020F0502020204030204" pitchFamily="34" charset="0"/>
                          <a:cs typeface="Arial" panose="020B0604020202020204" pitchFamily="34" charset="0"/>
                        </a:rPr>
                        <a:t>neta </a:t>
                      </a:r>
                      <a:r>
                        <a:rPr lang="pl-PL" sz="1600" dirty="0" smtClean="0">
                          <a:effectLst/>
                          <a:latin typeface="+mn-lt"/>
                          <a:ea typeface="Calibri" panose="020F0502020204030204" pitchFamily="34" charset="0"/>
                          <a:cs typeface="Arial" panose="020B0604020202020204" pitchFamily="34" charset="0"/>
                        </a:rPr>
                        <a:t>consumida</a:t>
                      </a:r>
                      <a:r>
                        <a:rPr lang="es-ES" sz="1600" dirty="0" smtClean="0">
                          <a:effectLst/>
                          <a:latin typeface="+mn-lt"/>
                          <a:ea typeface="Calibri" panose="020F0502020204030204" pitchFamily="34" charset="0"/>
                          <a:cs typeface="Arial" panose="020B0604020202020204" pitchFamily="34" charset="0"/>
                        </a:rPr>
                        <a:t> en Punta y Fuera de Punta </a:t>
                      </a:r>
                    </a:p>
                    <a:p>
                      <a:pPr algn="ctr">
                        <a:lnSpc>
                          <a:spcPct val="107000"/>
                        </a:lnSpc>
                        <a:spcAft>
                          <a:spcPts val="0"/>
                        </a:spcAft>
                      </a:pPr>
                      <a:r>
                        <a:rPr lang="pl-PL" sz="1600" dirty="0" smtClean="0">
                          <a:effectLst/>
                          <a:latin typeface="+mn-lt"/>
                          <a:ea typeface="Calibri" panose="020F0502020204030204" pitchFamily="34" charset="0"/>
                          <a:cs typeface="Arial" panose="020B0604020202020204" pitchFamily="34" charset="0"/>
                        </a:rPr>
                        <a:t>y/o </a:t>
                      </a:r>
                      <a:endParaRPr lang="es-ES" sz="1600" dirty="0" smtClean="0">
                        <a:effectLst/>
                        <a:latin typeface="+mn-lt"/>
                        <a:ea typeface="Calibri" panose="020F0502020204030204" pitchFamily="34" charset="0"/>
                        <a:cs typeface="Arial" panose="020B0604020202020204" pitchFamily="34" charset="0"/>
                      </a:endParaRPr>
                    </a:p>
                    <a:p>
                      <a:pPr algn="ctr">
                        <a:lnSpc>
                          <a:spcPct val="107000"/>
                        </a:lnSpc>
                        <a:spcAft>
                          <a:spcPts val="0"/>
                        </a:spcAft>
                      </a:pPr>
                      <a:r>
                        <a:rPr lang="es-PA" sz="1600" dirty="0" smtClean="0">
                          <a:effectLst/>
                          <a:latin typeface="+mn-lt"/>
                          <a:ea typeface="Calibri" panose="020F0502020204030204" pitchFamily="34" charset="0"/>
                          <a:cs typeface="Arial" panose="020B0604020202020204" pitchFamily="34" charset="0"/>
                        </a:rPr>
                        <a:t>Demanda Máxima consumida en Punta y Fuera de Punta</a:t>
                      </a:r>
                      <a:r>
                        <a:rPr lang="es-ES" sz="1600" dirty="0" smtClean="0">
                          <a:effectLst/>
                          <a:latin typeface="+mn-lt"/>
                          <a:ea typeface="Calibri" panose="020F0502020204030204" pitchFamily="34" charset="0"/>
                          <a:cs typeface="Arial" panose="020B0604020202020204" pitchFamily="34" charset="0"/>
                        </a:rPr>
                        <a:t> </a:t>
                      </a:r>
                      <a:endParaRPr lang="es-PA" sz="1600" dirty="0">
                        <a:effectLst/>
                        <a:latin typeface="+mn-lt"/>
                        <a:ea typeface="Calibri" panose="020F0502020204030204" pitchFamily="34" charset="0"/>
                        <a:cs typeface="Arial" panose="020B0604020202020204" pitchFamily="34" charset="0"/>
                      </a:endParaRPr>
                    </a:p>
                  </a:txBody>
                  <a:tcPr marL="68580" marR="68580" marT="0" marB="0" anchor="ct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r>
              <a:tr h="504056">
                <a:tc>
                  <a:txBody>
                    <a:bodyPr/>
                    <a:lstStyle/>
                    <a:p>
                      <a:pPr algn="ctr">
                        <a:lnSpc>
                          <a:spcPct val="107000"/>
                        </a:lnSpc>
                        <a:spcAft>
                          <a:spcPts val="0"/>
                        </a:spcAft>
                        <a:tabLst>
                          <a:tab pos="685800" algn="l"/>
                        </a:tabLst>
                      </a:pPr>
                      <a:r>
                        <a:rPr lang="es-PA" sz="1800" dirty="0">
                          <a:effectLst/>
                          <a:latin typeface="+mn-lt"/>
                          <a:ea typeface="Calibri" panose="020F0502020204030204" pitchFamily="34" charset="0"/>
                          <a:cs typeface="Arial" panose="020B0604020202020204" pitchFamily="34" charset="0"/>
                        </a:rPr>
                        <a:t>Cargo por Energía en Generación</a:t>
                      </a:r>
                    </a:p>
                  </a:txBody>
                  <a:tcPr marL="68580" marR="68580" marT="0" marB="0" anchor="ctr"/>
                </a:tc>
                <a:tc vMerge="1">
                  <a:txBody>
                    <a:bodyPr/>
                    <a:lstStyle/>
                    <a:p>
                      <a:pPr algn="ctr">
                        <a:lnSpc>
                          <a:spcPct val="107000"/>
                        </a:lnSpc>
                        <a:spcAft>
                          <a:spcPts val="0"/>
                        </a:spcAft>
                      </a:pPr>
                      <a:endParaRPr lang="es-PA" sz="1600" dirty="0">
                        <a:effectLst/>
                        <a:latin typeface="+mn-lt"/>
                        <a:ea typeface="Calibri" panose="020F0502020204030204" pitchFamily="34" charset="0"/>
                        <a:cs typeface="Arial" panose="020B0604020202020204" pitchFamily="34" charset="0"/>
                      </a:endParaRPr>
                    </a:p>
                  </a:txBody>
                  <a:tcPr marL="68580" marR="68580" marT="0" marB="0" anchor="ctr"/>
                </a:tc>
                <a:tc vMerge="1">
                  <a:txBody>
                    <a:bodyPr/>
                    <a:lstStyle/>
                    <a:p>
                      <a:endParaRPr lang="es-PA"/>
                    </a:p>
                  </a:txBody>
                  <a:tcPr/>
                </a:tc>
              </a:tr>
              <a:tr h="576064">
                <a:tc>
                  <a:txBody>
                    <a:bodyPr/>
                    <a:lstStyle/>
                    <a:p>
                      <a:pPr algn="ctr">
                        <a:lnSpc>
                          <a:spcPct val="107000"/>
                        </a:lnSpc>
                        <a:spcAft>
                          <a:spcPts val="0"/>
                        </a:spcAft>
                        <a:tabLst>
                          <a:tab pos="685800" algn="l"/>
                        </a:tabLst>
                      </a:pPr>
                      <a:r>
                        <a:rPr lang="es-PA" sz="1800" dirty="0">
                          <a:effectLst/>
                          <a:latin typeface="+mn-lt"/>
                        </a:rPr>
                        <a:t>Cargo por Pérdidas de Potencia  en Distribución</a:t>
                      </a:r>
                      <a:endParaRPr lang="es-PA" sz="1800" dirty="0">
                        <a:effectLst/>
                        <a:latin typeface="+mn-lt"/>
                        <a:ea typeface="Calibri" panose="020F0502020204030204" pitchFamily="34" charset="0"/>
                        <a:cs typeface="Arial" panose="020B0604020202020204" pitchFamily="34" charset="0"/>
                      </a:endParaRPr>
                    </a:p>
                  </a:txBody>
                  <a:tcPr marL="68580" marR="68580" marT="0" marB="0" anchor="ctr">
                    <a:lnB w="12700" cap="flat" cmpd="sng" algn="ctr">
                      <a:solidFill>
                        <a:schemeClr val="accent1">
                          <a:lumMod val="50000"/>
                        </a:schemeClr>
                      </a:solidFill>
                      <a:prstDash val="solid"/>
                      <a:round/>
                      <a:headEnd type="none" w="med" len="med"/>
                      <a:tailEnd type="none" w="med" len="med"/>
                    </a:lnB>
                  </a:tcPr>
                </a:tc>
                <a:tc vMerge="1">
                  <a:txBody>
                    <a:bodyPr/>
                    <a:lstStyle/>
                    <a:p>
                      <a:pPr algn="ctr">
                        <a:lnSpc>
                          <a:spcPct val="107000"/>
                        </a:lnSpc>
                        <a:spcAft>
                          <a:spcPts val="0"/>
                        </a:spcAft>
                      </a:pPr>
                      <a:endParaRPr lang="es-PA" sz="1600" dirty="0">
                        <a:effectLst/>
                        <a:latin typeface="+mn-lt"/>
                        <a:ea typeface="Calibri" panose="020F0502020204030204" pitchFamily="34" charset="0"/>
                        <a:cs typeface="Arial" panose="020B0604020202020204" pitchFamily="34" charset="0"/>
                      </a:endParaRPr>
                    </a:p>
                  </a:txBody>
                  <a:tcPr marL="68580" marR="68580" marT="0" marB="0" anchor="ctr"/>
                </a:tc>
                <a:tc vMerge="1">
                  <a:txBody>
                    <a:bodyPr/>
                    <a:lstStyle/>
                    <a:p>
                      <a:endParaRPr lang="es-PA"/>
                    </a:p>
                  </a:txBody>
                  <a:tcPr/>
                </a:tc>
              </a:tr>
              <a:tr h="633833">
                <a:tc>
                  <a:txBody>
                    <a:bodyPr/>
                    <a:lstStyle/>
                    <a:p>
                      <a:pPr algn="ctr">
                        <a:lnSpc>
                          <a:spcPct val="107000"/>
                        </a:lnSpc>
                        <a:spcAft>
                          <a:spcPts val="0"/>
                        </a:spcAft>
                        <a:tabLst>
                          <a:tab pos="685800" algn="l"/>
                        </a:tabLst>
                      </a:pPr>
                      <a:r>
                        <a:rPr lang="es-PA" sz="1800" dirty="0">
                          <a:effectLst/>
                        </a:rPr>
                        <a:t>Cargo por Pérdidas de Energía en Distribución</a:t>
                      </a:r>
                      <a:endParaRPr lang="es-PA"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accent1">
                          <a:lumMod val="50000"/>
                        </a:schemeClr>
                      </a:solidFill>
                      <a:prstDash val="solid"/>
                      <a:round/>
                      <a:headEnd type="none" w="med" len="med"/>
                      <a:tailEnd type="none" w="med" len="med"/>
                    </a:lnT>
                  </a:tcPr>
                </a:tc>
                <a:tc rowSpan="3" gridSpan="2">
                  <a:txBody>
                    <a:bodyPr/>
                    <a:lstStyle/>
                    <a:p>
                      <a:pPr algn="ctr">
                        <a:lnSpc>
                          <a:spcPct val="107000"/>
                        </a:lnSpc>
                        <a:spcAft>
                          <a:spcPts val="0"/>
                        </a:spcAft>
                      </a:pPr>
                      <a:r>
                        <a:rPr lang="es-ES" sz="1600" dirty="0" smtClean="0">
                          <a:effectLst/>
                        </a:rPr>
                        <a:t>Energía</a:t>
                      </a:r>
                      <a:r>
                        <a:rPr lang="pl-PL" sz="1600" dirty="0" smtClean="0">
                          <a:effectLst/>
                        </a:rPr>
                        <a:t> </a:t>
                      </a:r>
                      <a:r>
                        <a:rPr lang="pl-PL" sz="1600" dirty="0">
                          <a:effectLst/>
                        </a:rPr>
                        <a:t>neta consumida </a:t>
                      </a:r>
                      <a:endParaRPr lang="es-PA"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accent1">
                          <a:lumMod val="50000"/>
                        </a:schemeClr>
                      </a:solidFill>
                      <a:prstDash val="solid"/>
                      <a:round/>
                      <a:headEnd type="none" w="med" len="med"/>
                      <a:tailEnd type="none" w="med" len="med"/>
                    </a:lnT>
                  </a:tcPr>
                </a:tc>
                <a:tc rowSpan="3" hMerge="1">
                  <a:txBody>
                    <a:bodyPr/>
                    <a:lstStyle/>
                    <a:p>
                      <a:endParaRPr lang="es-PA"/>
                    </a:p>
                  </a:txBody>
                  <a:tcPr/>
                </a:tc>
              </a:tr>
              <a:tr h="616578">
                <a:tc>
                  <a:txBody>
                    <a:bodyPr/>
                    <a:lstStyle/>
                    <a:p>
                      <a:pPr algn="ctr">
                        <a:lnSpc>
                          <a:spcPct val="107000"/>
                        </a:lnSpc>
                        <a:spcAft>
                          <a:spcPts val="0"/>
                        </a:spcAft>
                        <a:tabLst>
                          <a:tab pos="685800" algn="l"/>
                        </a:tabLst>
                      </a:pPr>
                      <a:r>
                        <a:rPr lang="es-PA" sz="1800" dirty="0">
                          <a:effectLst/>
                          <a:latin typeface="+mn-lt"/>
                          <a:ea typeface="Calibri" panose="020F0502020204030204" pitchFamily="34" charset="0"/>
                          <a:cs typeface="Arial" panose="020B0604020202020204" pitchFamily="34" charset="0"/>
                        </a:rPr>
                        <a:t>Cargo por el Consumo de Alumbrado Público</a:t>
                      </a:r>
                    </a:p>
                  </a:txBody>
                  <a:tcPr marL="68580" marR="68580" marT="0" marB="0" anchor="ctr"/>
                </a:tc>
                <a:tc gridSpan="2" vMerge="1">
                  <a:txBody>
                    <a:bodyPr/>
                    <a:lstStyle/>
                    <a:p>
                      <a:pPr algn="ctr">
                        <a:lnSpc>
                          <a:spcPct val="107000"/>
                        </a:lnSpc>
                        <a:spcAft>
                          <a:spcPts val="0"/>
                        </a:spcAft>
                      </a:pPr>
                      <a:endParaRPr lang="es-PA" sz="1600" dirty="0">
                        <a:effectLst/>
                        <a:latin typeface="+mn-lt"/>
                        <a:ea typeface="Calibri" panose="020F0502020204030204" pitchFamily="34" charset="0"/>
                        <a:cs typeface="Arial" panose="020B0604020202020204" pitchFamily="34" charset="0"/>
                      </a:endParaRPr>
                    </a:p>
                  </a:txBody>
                  <a:tcPr marL="68580" marR="68580" marT="0" marB="0" anchor="ctr"/>
                </a:tc>
                <a:tc hMerge="1" vMerge="1">
                  <a:txBody>
                    <a:bodyPr/>
                    <a:lstStyle/>
                    <a:p>
                      <a:endParaRPr lang="es-PA"/>
                    </a:p>
                  </a:txBody>
                  <a:tcPr/>
                </a:tc>
              </a:tr>
              <a:tr h="703686">
                <a:tc>
                  <a:txBody>
                    <a:bodyPr/>
                    <a:lstStyle/>
                    <a:p>
                      <a:pPr algn="ctr">
                        <a:lnSpc>
                          <a:spcPct val="107000"/>
                        </a:lnSpc>
                        <a:spcAft>
                          <a:spcPts val="0"/>
                        </a:spcAft>
                        <a:tabLst>
                          <a:tab pos="685800" algn="l"/>
                        </a:tabLst>
                      </a:pPr>
                      <a:r>
                        <a:rPr lang="es-PA" sz="1800" b="1" kern="1200" dirty="0">
                          <a:solidFill>
                            <a:schemeClr val="lt1"/>
                          </a:solidFill>
                          <a:effectLst/>
                          <a:latin typeface="+mn-lt"/>
                          <a:ea typeface="+mn-ea"/>
                          <a:cs typeface="+mn-cs"/>
                        </a:rPr>
                        <a:t>Cargo por Pérdidas de </a:t>
                      </a:r>
                      <a:r>
                        <a:rPr lang="es-PA" sz="1800" b="1" kern="1200" dirty="0" smtClean="0">
                          <a:solidFill>
                            <a:schemeClr val="lt1"/>
                          </a:solidFill>
                          <a:effectLst/>
                          <a:latin typeface="+mn-lt"/>
                          <a:ea typeface="+mn-ea"/>
                          <a:cs typeface="+mn-cs"/>
                        </a:rPr>
                        <a:t>Energía  </a:t>
                      </a:r>
                      <a:r>
                        <a:rPr lang="es-PA" sz="1800" b="1" kern="1200" dirty="0">
                          <a:solidFill>
                            <a:schemeClr val="lt1"/>
                          </a:solidFill>
                          <a:effectLst/>
                          <a:latin typeface="+mn-lt"/>
                          <a:ea typeface="+mn-ea"/>
                          <a:cs typeface="+mn-cs"/>
                        </a:rPr>
                        <a:t>en Transmisión</a:t>
                      </a:r>
                    </a:p>
                  </a:txBody>
                  <a:tcPr marL="68580" marR="68580" marT="0" marB="0" anchor="ctr"/>
                </a:tc>
                <a:tc gridSpan="2" vMerge="1">
                  <a:txBody>
                    <a:bodyPr/>
                    <a:lstStyle/>
                    <a:p>
                      <a:pPr algn="ctr">
                        <a:lnSpc>
                          <a:spcPct val="107000"/>
                        </a:lnSpc>
                        <a:spcAft>
                          <a:spcPts val="0"/>
                        </a:spcAft>
                      </a:pPr>
                      <a:endParaRPr lang="es-PA" sz="1600" dirty="0">
                        <a:effectLst/>
                        <a:latin typeface="+mn-lt"/>
                        <a:ea typeface="Calibri" panose="020F0502020204030204" pitchFamily="34" charset="0"/>
                        <a:cs typeface="Arial" panose="020B0604020202020204" pitchFamily="34" charset="0"/>
                      </a:endParaRPr>
                    </a:p>
                  </a:txBody>
                  <a:tcPr marL="68580" marR="68580" marT="0" marB="0" anchor="ctr"/>
                </a:tc>
                <a:tc hMerge="1" vMerge="1">
                  <a:txBody>
                    <a:bodyPr/>
                    <a:lstStyle/>
                    <a:p>
                      <a:endParaRPr lang="es-PA"/>
                    </a:p>
                  </a:txBody>
                  <a:tcPr/>
                </a:tc>
              </a:tr>
            </a:tbl>
          </a:graphicData>
        </a:graphic>
      </p:graphicFrame>
      <p:sp>
        <p:nvSpPr>
          <p:cNvPr id="5" name="CuadroTexto 4"/>
          <p:cNvSpPr txBox="1"/>
          <p:nvPr/>
        </p:nvSpPr>
        <p:spPr>
          <a:xfrm>
            <a:off x="536824" y="5301208"/>
            <a:ext cx="8352928" cy="1569660"/>
          </a:xfrm>
          <a:prstGeom prst="rect">
            <a:avLst/>
          </a:prstGeom>
          <a:solidFill>
            <a:schemeClr val="bg1"/>
          </a:solidFill>
        </p:spPr>
        <p:txBody>
          <a:bodyPr wrap="square" rtlCol="0">
            <a:spAutoFit/>
          </a:bodyPr>
          <a:lstStyle/>
          <a:p>
            <a:pPr algn="ctr"/>
            <a:r>
              <a:rPr lang="es-ES" b="1" dirty="0"/>
              <a:t>Hay energía neta consumida, sólo si se cumple lo siguiente:</a:t>
            </a:r>
            <a:endParaRPr lang="es-PA" b="1" dirty="0"/>
          </a:p>
          <a:p>
            <a:pPr algn="ctr"/>
            <a:r>
              <a:rPr lang="es-ES" dirty="0"/>
              <a:t>	</a:t>
            </a:r>
            <a:r>
              <a:rPr lang="es-ES" dirty="0" err="1" smtClean="0"/>
              <a:t>Energía</a:t>
            </a:r>
            <a:r>
              <a:rPr lang="es-ES" baseline="-25000" dirty="0" err="1" smtClean="0"/>
              <a:t>consumida</a:t>
            </a:r>
            <a:r>
              <a:rPr lang="es-ES" baseline="-25000" dirty="0" smtClean="0"/>
              <a:t> </a:t>
            </a:r>
            <a:r>
              <a:rPr lang="es-ES" baseline="-25000" dirty="0"/>
              <a:t>de la red </a:t>
            </a:r>
            <a:r>
              <a:rPr lang="es-ES" dirty="0"/>
              <a:t>&gt; </a:t>
            </a:r>
            <a:r>
              <a:rPr lang="es-ES" dirty="0" err="1" smtClean="0"/>
              <a:t>Energia</a:t>
            </a:r>
            <a:r>
              <a:rPr lang="es-ES" baseline="-25000" dirty="0" err="1" smtClean="0"/>
              <a:t>inyectada</a:t>
            </a:r>
            <a:r>
              <a:rPr lang="es-ES" baseline="-25000" dirty="0" smtClean="0"/>
              <a:t> </a:t>
            </a:r>
            <a:r>
              <a:rPr lang="es-ES" baseline="-25000" dirty="0"/>
              <a:t>por el cliente a la red</a:t>
            </a:r>
            <a:endParaRPr lang="es-PA" dirty="0"/>
          </a:p>
          <a:p>
            <a:pPr algn="ctr"/>
            <a:r>
              <a:rPr lang="es-ES" sz="1600" dirty="0"/>
              <a:t>Energía neta consumida </a:t>
            </a:r>
            <a:r>
              <a:rPr lang="es-ES" dirty="0"/>
              <a:t>= </a:t>
            </a:r>
            <a:r>
              <a:rPr lang="es-ES" dirty="0" err="1" smtClean="0"/>
              <a:t>Energía</a:t>
            </a:r>
            <a:r>
              <a:rPr lang="es-ES" baseline="-25000" dirty="0" err="1" smtClean="0"/>
              <a:t>consumida</a:t>
            </a:r>
            <a:r>
              <a:rPr lang="es-ES" baseline="-25000" dirty="0" smtClean="0"/>
              <a:t> </a:t>
            </a:r>
            <a:r>
              <a:rPr lang="es-ES" baseline="-25000" dirty="0"/>
              <a:t>de la red</a:t>
            </a:r>
            <a:r>
              <a:rPr lang="es-ES" dirty="0"/>
              <a:t> - </a:t>
            </a:r>
            <a:r>
              <a:rPr lang="es-ES" dirty="0" err="1" smtClean="0"/>
              <a:t>Energía</a:t>
            </a:r>
            <a:r>
              <a:rPr lang="es-ES" baseline="-25000" dirty="0" err="1" smtClean="0"/>
              <a:t>inyectada</a:t>
            </a:r>
            <a:r>
              <a:rPr lang="es-ES" baseline="-25000" dirty="0" smtClean="0"/>
              <a:t> </a:t>
            </a:r>
            <a:r>
              <a:rPr lang="es-ES" baseline="-25000" dirty="0"/>
              <a:t>por el cliente a la </a:t>
            </a:r>
            <a:r>
              <a:rPr lang="es-ES" baseline="-25000" dirty="0" smtClean="0"/>
              <a:t>red</a:t>
            </a:r>
          </a:p>
          <a:p>
            <a:pPr algn="ctr"/>
            <a:endParaRPr lang="es-ES" baseline="-25000" dirty="0"/>
          </a:p>
          <a:p>
            <a:pPr algn="ctr"/>
            <a:endParaRPr lang="es-ES" baseline="-25000" dirty="0" smtClean="0"/>
          </a:p>
          <a:p>
            <a:pPr algn="ctr"/>
            <a:endParaRPr lang="es-PA" dirty="0"/>
          </a:p>
        </p:txBody>
      </p:sp>
    </p:spTree>
    <p:extLst>
      <p:ext uri="{BB962C8B-B14F-4D97-AF65-F5344CB8AC3E}">
        <p14:creationId xmlns:p14="http://schemas.microsoft.com/office/powerpoint/2010/main" val="2829027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94417" y="116632"/>
            <a:ext cx="7037954" cy="720080"/>
          </a:xfrm>
        </p:spPr>
        <p:txBody>
          <a:bodyPr>
            <a:noAutofit/>
          </a:bodyPr>
          <a:lstStyle/>
          <a:p>
            <a:r>
              <a:rPr lang="es-ES" sz="3200" b="1" dirty="0" smtClean="0">
                <a:solidFill>
                  <a:schemeClr val="tx1">
                    <a:lumMod val="65000"/>
                    <a:lumOff val="35000"/>
                  </a:schemeClr>
                </a:solidFill>
                <a:latin typeface="Aharoni" panose="02010803020104030203" pitchFamily="2" charset="-79"/>
                <a:cs typeface="Aharoni" panose="02010803020104030203" pitchFamily="2" charset="-79"/>
              </a:rPr>
              <a:t>TÍTULO V Régimen De Suministro</a:t>
            </a:r>
            <a:endParaRPr lang="es-PA" sz="3200" dirty="0">
              <a:solidFill>
                <a:schemeClr val="tx1">
                  <a:lumMod val="65000"/>
                  <a:lumOff val="35000"/>
                </a:schemeClr>
              </a:solidFill>
              <a:latin typeface="Aharoni" panose="02010803020104030203" pitchFamily="2" charset="-79"/>
              <a:cs typeface="Aharoni" panose="02010803020104030203" pitchFamily="2" charset="-79"/>
            </a:endParaRPr>
          </a:p>
        </p:txBody>
      </p:sp>
      <p:sp>
        <p:nvSpPr>
          <p:cNvPr id="3" name="2 Marcador de contenido"/>
          <p:cNvSpPr>
            <a:spLocks noGrp="1"/>
          </p:cNvSpPr>
          <p:nvPr>
            <p:ph idx="1"/>
          </p:nvPr>
        </p:nvSpPr>
        <p:spPr>
          <a:xfrm>
            <a:off x="395536" y="1196752"/>
            <a:ext cx="8315335" cy="4896544"/>
          </a:xfrm>
          <a:solidFill>
            <a:schemeClr val="bg1"/>
          </a:solidFill>
        </p:spPr>
        <p:txBody>
          <a:bodyPr>
            <a:noAutofit/>
          </a:bodyPr>
          <a:lstStyle/>
          <a:p>
            <a:pPr marL="0" indent="0">
              <a:buNone/>
            </a:pPr>
            <a:r>
              <a:rPr lang="es-ES" b="1" dirty="0" smtClean="0"/>
              <a:t>La Información mínima de la Factura:</a:t>
            </a:r>
          </a:p>
          <a:p>
            <a:pPr>
              <a:buFont typeface="Wingdings" panose="05000000000000000000" pitchFamily="2" charset="2"/>
              <a:buChar char="ü"/>
            </a:pPr>
            <a:r>
              <a:rPr lang="es-ES" sz="2800" b="1" dirty="0" smtClean="0"/>
              <a:t>De los clientes con Autoconsumo:</a:t>
            </a:r>
          </a:p>
          <a:p>
            <a:pPr marL="400050" lvl="1" indent="0">
              <a:buNone/>
            </a:pPr>
            <a:r>
              <a:rPr lang="es-ES" dirty="0"/>
              <a:t>Debe contener adicionalmente la energía y la demanda inyectada a la red del distribuidor, así como la energía y </a:t>
            </a:r>
            <a:r>
              <a:rPr lang="es-ES" dirty="0" smtClean="0"/>
              <a:t>la demanda </a:t>
            </a:r>
            <a:r>
              <a:rPr lang="es-ES" dirty="0"/>
              <a:t>de referencia.</a:t>
            </a:r>
            <a:endParaRPr lang="es-PA" dirty="0"/>
          </a:p>
          <a:p>
            <a:pPr>
              <a:buFont typeface="Wingdings" panose="05000000000000000000" pitchFamily="2" charset="2"/>
              <a:buChar char="ü"/>
            </a:pPr>
            <a:r>
              <a:rPr lang="es-ES" sz="2800" b="1" dirty="0" smtClean="0"/>
              <a:t>De </a:t>
            </a:r>
            <a:r>
              <a:rPr lang="es-ES" sz="2800" b="1" dirty="0"/>
              <a:t>los Grandes Clientes:</a:t>
            </a:r>
          </a:p>
          <a:p>
            <a:pPr marL="457200" lvl="6" indent="0" fontAlgn="base">
              <a:spcAft>
                <a:spcPct val="0"/>
              </a:spcAft>
              <a:buNone/>
            </a:pPr>
            <a:r>
              <a:rPr lang="es-ES" sz="2800" dirty="0" smtClean="0"/>
              <a:t>Debe presentar </a:t>
            </a:r>
            <a:r>
              <a:rPr lang="es-ES" sz="2800" dirty="0"/>
              <a:t>además del detalle de la demanda leída en su punto de entrega, la reserva de confiabilidad asignada y las pérdidas en potencia asignadas, para su clara identificación.</a:t>
            </a:r>
            <a:endParaRPr lang="es-PA" sz="2800" dirty="0"/>
          </a:p>
          <a:p>
            <a:pPr marL="0" indent="0">
              <a:buNone/>
            </a:pPr>
            <a:endParaRPr lang="es-PA" sz="2800" dirty="0"/>
          </a:p>
          <a:p>
            <a:pPr lvl="0"/>
            <a:endParaRPr lang="es-PA" sz="2800" dirty="0">
              <a:solidFill>
                <a:schemeClr val="bg1">
                  <a:lumMod val="50000"/>
                </a:schemeClr>
              </a:solidFill>
            </a:endParaRPr>
          </a:p>
        </p:txBody>
      </p:sp>
    </p:spTree>
    <p:extLst>
      <p:ext uri="{BB962C8B-B14F-4D97-AF65-F5344CB8AC3E}">
        <p14:creationId xmlns:p14="http://schemas.microsoft.com/office/powerpoint/2010/main" val="1444116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43608" y="2708920"/>
            <a:ext cx="7776864" cy="1143000"/>
          </a:xfrm>
        </p:spPr>
        <p:txBody>
          <a:bodyPr/>
          <a:lstStyle/>
          <a:p>
            <a:r>
              <a:rPr lang="es-PA" dirty="0" smtClean="0">
                <a:solidFill>
                  <a:schemeClr val="tx1">
                    <a:lumMod val="50000"/>
                    <a:lumOff val="50000"/>
                  </a:schemeClr>
                </a:solidFill>
                <a:latin typeface="Aharoni" panose="02010803020104030203" pitchFamily="2" charset="-79"/>
                <a:cs typeface="Aharoni" panose="02010803020104030203" pitchFamily="2" charset="-79"/>
              </a:rPr>
              <a:t>GRACIAS</a:t>
            </a:r>
            <a:endParaRPr lang="es-PA" dirty="0">
              <a:solidFill>
                <a:schemeClr val="tx1">
                  <a:lumMod val="50000"/>
                  <a:lumOff val="50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450243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476672"/>
            <a:ext cx="8640960" cy="576064"/>
          </a:xfrm>
        </p:spPr>
        <p:txBody>
          <a:bodyPr>
            <a:noAutofit/>
          </a:bodyPr>
          <a:lstStyle/>
          <a:p>
            <a:r>
              <a:rPr lang="es-ES" sz="2800" b="1" dirty="0">
                <a:solidFill>
                  <a:schemeClr val="tx1">
                    <a:lumMod val="65000"/>
                    <a:lumOff val="35000"/>
                  </a:schemeClr>
                </a:solidFill>
                <a:latin typeface="+mn-lt"/>
                <a:cs typeface="Aharoni" panose="02010803020104030203" pitchFamily="2" charset="-79"/>
              </a:rPr>
              <a:t>TÍTULO IV </a:t>
            </a:r>
            <a:r>
              <a:rPr lang="es-ES" sz="2800" b="1" dirty="0" smtClean="0">
                <a:solidFill>
                  <a:schemeClr val="tx1">
                    <a:lumMod val="65000"/>
                    <a:lumOff val="35000"/>
                  </a:schemeClr>
                </a:solidFill>
                <a:latin typeface="+mn-lt"/>
                <a:cs typeface="Aharoni" panose="02010803020104030203" pitchFamily="2" charset="-79"/>
              </a:rPr>
              <a:t>Régimen Tarifario</a:t>
            </a:r>
            <a:r>
              <a:rPr lang="es-ES" sz="2800" b="1" dirty="0">
                <a:solidFill>
                  <a:schemeClr val="tx1">
                    <a:lumMod val="65000"/>
                    <a:lumOff val="35000"/>
                  </a:schemeClr>
                </a:solidFill>
                <a:cs typeface="Aharoni" panose="02010803020104030203" pitchFamily="2" charset="-79"/>
              </a:rPr>
              <a:t> </a:t>
            </a:r>
            <a:r>
              <a:rPr lang="es-ES" sz="2800" b="1" dirty="0" smtClean="0">
                <a:solidFill>
                  <a:schemeClr val="tx1">
                    <a:lumMod val="65000"/>
                    <a:lumOff val="35000"/>
                  </a:schemeClr>
                </a:solidFill>
                <a:cs typeface="Aharoni" panose="02010803020104030203" pitchFamily="2" charset="-79"/>
              </a:rPr>
              <a:t>de </a:t>
            </a:r>
            <a:r>
              <a:rPr lang="es-ES" sz="2800" b="1" dirty="0">
                <a:solidFill>
                  <a:schemeClr val="tx1">
                    <a:lumMod val="65000"/>
                    <a:lumOff val="35000"/>
                  </a:schemeClr>
                </a:solidFill>
                <a:cs typeface="Aharoni" panose="02010803020104030203" pitchFamily="2" charset="-79"/>
              </a:rPr>
              <a:t>Distribución y Comercialización</a:t>
            </a:r>
            <a:r>
              <a:rPr lang="es-PA" sz="2800" dirty="0" smtClean="0">
                <a:solidFill>
                  <a:schemeClr val="tx1">
                    <a:lumMod val="65000"/>
                    <a:lumOff val="35000"/>
                  </a:schemeClr>
                </a:solidFill>
                <a:latin typeface="+mn-lt"/>
              </a:rPr>
              <a:t/>
            </a:r>
            <a:br>
              <a:rPr lang="es-PA" sz="2800" dirty="0" smtClean="0">
                <a:solidFill>
                  <a:schemeClr val="tx1">
                    <a:lumMod val="65000"/>
                    <a:lumOff val="35000"/>
                  </a:schemeClr>
                </a:solidFill>
                <a:latin typeface="+mn-lt"/>
              </a:rPr>
            </a:br>
            <a:endParaRPr lang="es-PA" sz="2800" dirty="0">
              <a:solidFill>
                <a:schemeClr val="tx1">
                  <a:lumMod val="65000"/>
                  <a:lumOff val="35000"/>
                </a:schemeClr>
              </a:solidFill>
              <a:latin typeface="+mn-lt"/>
            </a:endParaRPr>
          </a:p>
        </p:txBody>
      </p:sp>
      <p:sp>
        <p:nvSpPr>
          <p:cNvPr id="3" name="2 Marcador de contenido"/>
          <p:cNvSpPr>
            <a:spLocks noGrp="1"/>
          </p:cNvSpPr>
          <p:nvPr>
            <p:ph idx="1"/>
          </p:nvPr>
        </p:nvSpPr>
        <p:spPr>
          <a:xfrm>
            <a:off x="539552" y="1556792"/>
            <a:ext cx="8424936" cy="4248472"/>
          </a:xfrm>
          <a:solidFill>
            <a:schemeClr val="bg1"/>
          </a:solidFill>
        </p:spPr>
        <p:txBody>
          <a:bodyPr>
            <a:noAutofit/>
          </a:bodyPr>
          <a:lstStyle/>
          <a:p>
            <a:pPr marL="0" lvl="0" indent="0">
              <a:buNone/>
            </a:pPr>
            <a:r>
              <a:rPr lang="es-PA" b="1" dirty="0" smtClean="0"/>
              <a:t>En el Cálculo del IMP:</a:t>
            </a:r>
          </a:p>
          <a:p>
            <a:r>
              <a:rPr lang="es-PA" sz="2800" dirty="0"/>
              <a:t>Tratamiento de las inversiones realizadas por las empresas distribuidoras en la base de </a:t>
            </a:r>
            <a:r>
              <a:rPr lang="es-PA" sz="2800" dirty="0" smtClean="0"/>
              <a:t>Capital.</a:t>
            </a:r>
            <a:endParaRPr lang="es-PA" sz="2800" dirty="0"/>
          </a:p>
          <a:p>
            <a:pPr marL="0" lvl="0" indent="0">
              <a:buNone/>
            </a:pPr>
            <a:r>
              <a:rPr lang="es-PA" b="1" dirty="0" smtClean="0"/>
              <a:t>En </a:t>
            </a:r>
            <a:r>
              <a:rPr lang="es-PA" b="1" dirty="0"/>
              <a:t>la Estructura de la Tarifa:</a:t>
            </a:r>
          </a:p>
          <a:p>
            <a:r>
              <a:rPr lang="es-PA" sz="2800" dirty="0" smtClean="0"/>
              <a:t>Criterios para homogenizar la asignación de los cargos en la Tarifa.</a:t>
            </a:r>
          </a:p>
          <a:p>
            <a:r>
              <a:rPr lang="es-PA" sz="2800" dirty="0" smtClean="0"/>
              <a:t>Aspectos asociados a los Grandes Clientes.</a:t>
            </a:r>
          </a:p>
          <a:p>
            <a:r>
              <a:rPr lang="es-PA" sz="2800" dirty="0" smtClean="0"/>
              <a:t>Aspectos asociados a Clientes con Autoconsumo.</a:t>
            </a:r>
            <a:endParaRPr lang="es-PA" sz="2800" dirty="0"/>
          </a:p>
          <a:p>
            <a:endParaRPr lang="es-PA" sz="2800" dirty="0"/>
          </a:p>
        </p:txBody>
      </p:sp>
    </p:spTree>
    <p:extLst>
      <p:ext uri="{BB962C8B-B14F-4D97-AF65-F5344CB8AC3E}">
        <p14:creationId xmlns:p14="http://schemas.microsoft.com/office/powerpoint/2010/main" val="915676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7587" y="203041"/>
            <a:ext cx="8616413" cy="936104"/>
          </a:xfrm>
        </p:spPr>
        <p:txBody>
          <a:bodyPr>
            <a:noAutofit/>
          </a:bodyPr>
          <a:lstStyle/>
          <a:p>
            <a:r>
              <a:rPr lang="es-ES" sz="2800" b="1" dirty="0">
                <a:solidFill>
                  <a:schemeClr val="tx1">
                    <a:lumMod val="65000"/>
                    <a:lumOff val="35000"/>
                  </a:schemeClr>
                </a:solidFill>
                <a:latin typeface="+mn-lt"/>
                <a:cs typeface="Aharoni" panose="02010803020104030203" pitchFamily="2" charset="-79"/>
              </a:rPr>
              <a:t>TÍTULO IV </a:t>
            </a:r>
            <a:r>
              <a:rPr lang="es-ES" sz="2800" b="1" dirty="0" smtClean="0">
                <a:solidFill>
                  <a:schemeClr val="tx1">
                    <a:lumMod val="65000"/>
                    <a:lumOff val="35000"/>
                  </a:schemeClr>
                </a:solidFill>
                <a:latin typeface="+mn-lt"/>
                <a:cs typeface="Aharoni" panose="02010803020104030203" pitchFamily="2" charset="-79"/>
              </a:rPr>
              <a:t>Régimen Tarifario De Distribución y Comercialización</a:t>
            </a:r>
            <a:r>
              <a:rPr lang="es-PA" sz="2800" dirty="0" smtClean="0">
                <a:solidFill>
                  <a:schemeClr val="tx1">
                    <a:lumMod val="65000"/>
                    <a:lumOff val="35000"/>
                  </a:schemeClr>
                </a:solidFill>
                <a:latin typeface="+mn-lt"/>
              </a:rPr>
              <a:t/>
            </a:r>
            <a:br>
              <a:rPr lang="es-PA" sz="2800" dirty="0" smtClean="0">
                <a:solidFill>
                  <a:schemeClr val="tx1">
                    <a:lumMod val="65000"/>
                    <a:lumOff val="35000"/>
                  </a:schemeClr>
                </a:solidFill>
                <a:latin typeface="+mn-lt"/>
              </a:rPr>
            </a:br>
            <a:endParaRPr lang="es-PA" sz="2800" dirty="0">
              <a:solidFill>
                <a:schemeClr val="tx1">
                  <a:lumMod val="65000"/>
                  <a:lumOff val="35000"/>
                </a:schemeClr>
              </a:solidFill>
              <a:latin typeface="+mn-lt"/>
            </a:endParaRPr>
          </a:p>
        </p:txBody>
      </p:sp>
      <p:sp>
        <p:nvSpPr>
          <p:cNvPr id="3" name="2 Marcador de contenido"/>
          <p:cNvSpPr>
            <a:spLocks noGrp="1"/>
          </p:cNvSpPr>
          <p:nvPr>
            <p:ph idx="1"/>
          </p:nvPr>
        </p:nvSpPr>
        <p:spPr>
          <a:xfrm>
            <a:off x="527587" y="1124744"/>
            <a:ext cx="8508909" cy="5544616"/>
          </a:xfrm>
          <a:solidFill>
            <a:schemeClr val="bg1"/>
          </a:solidFill>
        </p:spPr>
        <p:txBody>
          <a:bodyPr>
            <a:noAutofit/>
          </a:bodyPr>
          <a:lstStyle/>
          <a:p>
            <a:pPr marL="0" lvl="0" indent="0">
              <a:buNone/>
            </a:pPr>
            <a:r>
              <a:rPr lang="es-PA" sz="2400" b="1" dirty="0" smtClean="0"/>
              <a:t>En el cálculo del IMP:</a:t>
            </a:r>
          </a:p>
          <a:p>
            <a:pPr marL="0" lvl="0" indent="0">
              <a:buNone/>
            </a:pPr>
            <a:r>
              <a:rPr lang="es-PA" sz="2400" dirty="0" smtClean="0"/>
              <a:t>Se modifica el criterio de cálculo de la Base de Capital.</a:t>
            </a:r>
          </a:p>
          <a:p>
            <a:pPr lvl="0">
              <a:buFont typeface="Wingdings" panose="05000000000000000000" pitchFamily="2" charset="2"/>
              <a:buChar char="ü"/>
            </a:pPr>
            <a:r>
              <a:rPr lang="es-PA" sz="2400" dirty="0" smtClean="0"/>
              <a:t>A </a:t>
            </a:r>
            <a:r>
              <a:rPr lang="es-PA" sz="2400" dirty="0"/>
              <a:t>partir de la próxima revisión tarifaria (2022-2026), </a:t>
            </a:r>
            <a:r>
              <a:rPr lang="es-PA" sz="2400" dirty="0" smtClean="0"/>
              <a:t>a </a:t>
            </a:r>
            <a:r>
              <a:rPr lang="es-PA" sz="2400" dirty="0"/>
              <a:t>los activos incorporados </a:t>
            </a:r>
            <a:r>
              <a:rPr lang="es-PA" sz="2400" dirty="0" smtClean="0"/>
              <a:t>en </a:t>
            </a:r>
            <a:r>
              <a:rPr lang="es-PA" sz="2400" dirty="0"/>
              <a:t>el periodo anterior no </a:t>
            </a:r>
            <a:r>
              <a:rPr lang="es-PA" sz="2400" dirty="0" smtClean="0"/>
              <a:t>se le revisarán </a:t>
            </a:r>
            <a:r>
              <a:rPr lang="es-PA" sz="2400" dirty="0"/>
              <a:t>sus costos unitarios, si presentan una </a:t>
            </a:r>
            <a:r>
              <a:rPr lang="es-PA" sz="2400" dirty="0" smtClean="0"/>
              <a:t>Certificación de Auditores Externos </a:t>
            </a:r>
            <a:r>
              <a:rPr lang="es-PA" sz="2400" dirty="0"/>
              <a:t>de que los proyectos han sido producto de actos de </a:t>
            </a:r>
            <a:r>
              <a:rPr lang="es-PA" sz="2400" dirty="0" smtClean="0"/>
              <a:t>licitación. </a:t>
            </a:r>
          </a:p>
          <a:p>
            <a:pPr lvl="0">
              <a:buFont typeface="Wingdings" panose="05000000000000000000" pitchFamily="2" charset="2"/>
              <a:buChar char="ü"/>
            </a:pPr>
            <a:r>
              <a:rPr lang="es-PA" sz="2400" dirty="0" smtClean="0"/>
              <a:t>En dicha licitación debe haber más </a:t>
            </a:r>
            <a:r>
              <a:rPr lang="es-PA" sz="2400" dirty="0"/>
              <a:t>de un </a:t>
            </a:r>
            <a:r>
              <a:rPr lang="es-PA" sz="2400" dirty="0" smtClean="0"/>
              <a:t>participante y que en  éstos no hayan participado empresas </a:t>
            </a:r>
            <a:r>
              <a:rPr lang="es-PA" sz="2400" dirty="0"/>
              <a:t>del mismo grupo económico del distribuidor. </a:t>
            </a:r>
            <a:endParaRPr lang="es-PA" sz="2400" dirty="0" smtClean="0"/>
          </a:p>
          <a:p>
            <a:pPr lvl="0">
              <a:buFont typeface="Wingdings" panose="05000000000000000000" pitchFamily="2" charset="2"/>
              <a:buChar char="ü"/>
            </a:pPr>
            <a:r>
              <a:rPr lang="es-PA" sz="2400" dirty="0" smtClean="0"/>
              <a:t>Deberán presentar un </a:t>
            </a:r>
            <a:r>
              <a:rPr lang="es-PA" sz="2400" dirty="0"/>
              <a:t>Informe anual a la ASEP a partir de 2018 con la ejecución </a:t>
            </a:r>
            <a:r>
              <a:rPr lang="es-PA" sz="2400" dirty="0" smtClean="0"/>
              <a:t>de las inversiones y </a:t>
            </a:r>
            <a:r>
              <a:rPr lang="es-PA" sz="2400" dirty="0"/>
              <a:t>la mencionada Certificación. </a:t>
            </a:r>
            <a:endParaRPr lang="es-PA" sz="2400" dirty="0" smtClean="0"/>
          </a:p>
          <a:p>
            <a:pPr lvl="0">
              <a:buFont typeface="Wingdings" panose="05000000000000000000" pitchFamily="2" charset="2"/>
              <a:buChar char="ü"/>
            </a:pPr>
            <a:r>
              <a:rPr lang="es-PA" sz="2400" dirty="0" smtClean="0"/>
              <a:t>A las inversiones que no cumplan esto, se les revisará los costos presentados comparando con el costo del mercado.</a:t>
            </a:r>
          </a:p>
          <a:p>
            <a:pPr lvl="0"/>
            <a:endParaRPr lang="es-PA" sz="2400" dirty="0">
              <a:solidFill>
                <a:schemeClr val="bg1">
                  <a:lumMod val="50000"/>
                </a:schemeClr>
              </a:solidFill>
            </a:endParaRPr>
          </a:p>
        </p:txBody>
      </p:sp>
    </p:spTree>
    <p:extLst>
      <p:ext uri="{BB962C8B-B14F-4D97-AF65-F5344CB8AC3E}">
        <p14:creationId xmlns:p14="http://schemas.microsoft.com/office/powerpoint/2010/main" val="3082396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010" y="472682"/>
            <a:ext cx="8640960" cy="576064"/>
          </a:xfrm>
        </p:spPr>
        <p:txBody>
          <a:bodyPr>
            <a:noAutofit/>
          </a:bodyPr>
          <a:lstStyle/>
          <a:p>
            <a:r>
              <a:rPr lang="es-ES" sz="2800" b="1" dirty="0">
                <a:solidFill>
                  <a:schemeClr val="tx1">
                    <a:lumMod val="65000"/>
                    <a:lumOff val="35000"/>
                  </a:schemeClr>
                </a:solidFill>
                <a:cs typeface="Aharoni" panose="02010803020104030203" pitchFamily="2" charset="-79"/>
              </a:rPr>
              <a:t>TÍTULO IV Régimen Tarifario De Distribución y </a:t>
            </a:r>
            <a:r>
              <a:rPr lang="es-ES" sz="2800" b="1" dirty="0" smtClean="0">
                <a:solidFill>
                  <a:schemeClr val="tx1">
                    <a:lumMod val="65000"/>
                    <a:lumOff val="35000"/>
                  </a:schemeClr>
                </a:solidFill>
                <a:cs typeface="Aharoni" panose="02010803020104030203" pitchFamily="2" charset="-79"/>
              </a:rPr>
              <a:t>Comercialización</a:t>
            </a:r>
            <a:r>
              <a:rPr lang="es-PA" sz="2800" dirty="0" smtClean="0">
                <a:solidFill>
                  <a:schemeClr val="tx1">
                    <a:lumMod val="65000"/>
                    <a:lumOff val="35000"/>
                  </a:schemeClr>
                </a:solidFill>
                <a:latin typeface="+mn-lt"/>
              </a:rPr>
              <a:t/>
            </a:r>
            <a:br>
              <a:rPr lang="es-PA" sz="2800" dirty="0" smtClean="0">
                <a:solidFill>
                  <a:schemeClr val="tx1">
                    <a:lumMod val="65000"/>
                    <a:lumOff val="35000"/>
                  </a:schemeClr>
                </a:solidFill>
                <a:latin typeface="+mn-lt"/>
              </a:rPr>
            </a:br>
            <a:endParaRPr lang="es-PA" sz="2800" dirty="0">
              <a:solidFill>
                <a:schemeClr val="tx1">
                  <a:lumMod val="65000"/>
                  <a:lumOff val="35000"/>
                </a:schemeClr>
              </a:solidFill>
              <a:latin typeface="+mn-lt"/>
            </a:endParaRPr>
          </a:p>
        </p:txBody>
      </p:sp>
      <p:sp>
        <p:nvSpPr>
          <p:cNvPr id="3" name="2 Marcador de contenido"/>
          <p:cNvSpPr>
            <a:spLocks noGrp="1"/>
          </p:cNvSpPr>
          <p:nvPr>
            <p:ph idx="1"/>
          </p:nvPr>
        </p:nvSpPr>
        <p:spPr>
          <a:xfrm>
            <a:off x="546565" y="1268760"/>
            <a:ext cx="8424936" cy="5328592"/>
          </a:xfrm>
          <a:solidFill>
            <a:schemeClr val="bg1"/>
          </a:solidFill>
        </p:spPr>
        <p:txBody>
          <a:bodyPr>
            <a:noAutofit/>
          </a:bodyPr>
          <a:lstStyle/>
          <a:p>
            <a:pPr marL="0" lvl="0" indent="0">
              <a:buNone/>
            </a:pPr>
            <a:r>
              <a:rPr lang="es-PA" b="1" dirty="0"/>
              <a:t>En la Estructura de la Tarifa:</a:t>
            </a:r>
          </a:p>
          <a:p>
            <a:pPr marL="0" indent="0">
              <a:buNone/>
            </a:pPr>
            <a:r>
              <a:rPr lang="es-PA" sz="2800" b="1" dirty="0" smtClean="0"/>
              <a:t>Para Homogenizar los criterios de asignación tarifaria entre las 3 empresas distribuidoras:</a:t>
            </a:r>
          </a:p>
          <a:p>
            <a:pPr>
              <a:buFont typeface="Wingdings" panose="05000000000000000000" pitchFamily="2" charset="2"/>
              <a:buChar char="ü"/>
            </a:pPr>
            <a:r>
              <a:rPr lang="es-PA" sz="2800" dirty="0" smtClean="0"/>
              <a:t>Se establece que en las Tarifas con cargos por demanda, los costos de distribución y transmisión se asignan a cargos por demanda. (B/./kW).</a:t>
            </a:r>
          </a:p>
          <a:p>
            <a:pPr>
              <a:buFont typeface="Wingdings" panose="05000000000000000000" pitchFamily="2" charset="2"/>
              <a:buChar char="ü"/>
            </a:pPr>
            <a:r>
              <a:rPr lang="es-PA" sz="2800" dirty="0" smtClean="0"/>
              <a:t>Se establece </a:t>
            </a:r>
            <a:r>
              <a:rPr lang="es-PA" sz="2800" dirty="0"/>
              <a:t>que </a:t>
            </a:r>
            <a:r>
              <a:rPr lang="es-PA" sz="2800" dirty="0" smtClean="0"/>
              <a:t>el costo </a:t>
            </a:r>
            <a:r>
              <a:rPr lang="es-PA" sz="2800" dirty="0"/>
              <a:t>de generación por </a:t>
            </a:r>
            <a:r>
              <a:rPr lang="es-PA" sz="2800" dirty="0" smtClean="0"/>
              <a:t>potencia, debe </a:t>
            </a:r>
            <a:r>
              <a:rPr lang="es-PA" sz="2800" dirty="0"/>
              <a:t>reflejar el </a:t>
            </a:r>
            <a:r>
              <a:rPr lang="es-PA" sz="2800" dirty="0" smtClean="0"/>
              <a:t>Costo </a:t>
            </a:r>
            <a:r>
              <a:rPr lang="es-PA" sz="2800" dirty="0"/>
              <a:t>de </a:t>
            </a:r>
            <a:r>
              <a:rPr lang="es-PA" sz="2800" dirty="0" smtClean="0"/>
              <a:t>Capacidad </a:t>
            </a:r>
            <a:r>
              <a:rPr lang="es-AR" sz="2800" dirty="0" smtClean="0"/>
              <a:t>a asignar en tarifas.</a:t>
            </a:r>
            <a:r>
              <a:rPr lang="es-PA" sz="2800" dirty="0" smtClean="0"/>
              <a:t> </a:t>
            </a:r>
          </a:p>
          <a:p>
            <a:pPr>
              <a:buFont typeface="Wingdings" panose="05000000000000000000" pitchFamily="2" charset="2"/>
              <a:buChar char="ü"/>
            </a:pPr>
            <a:r>
              <a:rPr lang="es-PA" sz="2800" dirty="0" smtClean="0"/>
              <a:t>El resto de los costos de Generación se asignan a cargos por energía.</a:t>
            </a:r>
            <a:endParaRPr lang="es-PA" sz="2800" dirty="0"/>
          </a:p>
          <a:p>
            <a:pPr marL="0" indent="0">
              <a:buNone/>
            </a:pPr>
            <a:endParaRPr lang="es-PA" sz="2800" dirty="0"/>
          </a:p>
        </p:txBody>
      </p:sp>
    </p:spTree>
    <p:extLst>
      <p:ext uri="{BB962C8B-B14F-4D97-AF65-F5344CB8AC3E}">
        <p14:creationId xmlns:p14="http://schemas.microsoft.com/office/powerpoint/2010/main" val="1007197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640960" cy="216024"/>
          </a:xfrm>
        </p:spPr>
        <p:txBody>
          <a:bodyPr>
            <a:noAutofit/>
          </a:bodyPr>
          <a:lstStyle/>
          <a:p>
            <a:r>
              <a:rPr lang="es-ES" sz="2800" b="1" dirty="0">
                <a:solidFill>
                  <a:schemeClr val="tx1">
                    <a:lumMod val="65000"/>
                    <a:lumOff val="35000"/>
                  </a:schemeClr>
                </a:solidFill>
                <a:latin typeface="+mn-lt"/>
                <a:cs typeface="Aharoni" panose="02010803020104030203" pitchFamily="2" charset="-79"/>
              </a:rPr>
              <a:t>TÍTULO IV </a:t>
            </a:r>
            <a:r>
              <a:rPr lang="es-ES" sz="2800" b="1" dirty="0" smtClean="0">
                <a:solidFill>
                  <a:schemeClr val="tx1">
                    <a:lumMod val="65000"/>
                    <a:lumOff val="35000"/>
                  </a:schemeClr>
                </a:solidFill>
                <a:latin typeface="+mn-lt"/>
                <a:cs typeface="Aharoni" panose="02010803020104030203" pitchFamily="2" charset="-79"/>
              </a:rPr>
              <a:t>Régimen Tarifario</a:t>
            </a:r>
            <a:r>
              <a:rPr lang="es-PA" sz="2800" dirty="0" smtClean="0">
                <a:solidFill>
                  <a:schemeClr val="tx1">
                    <a:lumMod val="65000"/>
                    <a:lumOff val="35000"/>
                  </a:schemeClr>
                </a:solidFill>
                <a:latin typeface="+mn-lt"/>
              </a:rPr>
              <a:t/>
            </a:r>
            <a:br>
              <a:rPr lang="es-PA" sz="2800" dirty="0" smtClean="0">
                <a:solidFill>
                  <a:schemeClr val="tx1">
                    <a:lumMod val="65000"/>
                    <a:lumOff val="35000"/>
                  </a:schemeClr>
                </a:solidFill>
                <a:latin typeface="+mn-lt"/>
              </a:rPr>
            </a:br>
            <a:endParaRPr lang="es-PA" sz="2800" dirty="0">
              <a:solidFill>
                <a:schemeClr val="tx1">
                  <a:lumMod val="65000"/>
                  <a:lumOff val="35000"/>
                </a:schemeClr>
              </a:solidFill>
              <a:latin typeface="+mn-lt"/>
            </a:endParaRPr>
          </a:p>
        </p:txBody>
      </p:sp>
      <p:sp>
        <p:nvSpPr>
          <p:cNvPr id="3" name="2 Marcador de contenido"/>
          <p:cNvSpPr>
            <a:spLocks noGrp="1"/>
          </p:cNvSpPr>
          <p:nvPr>
            <p:ph idx="1"/>
          </p:nvPr>
        </p:nvSpPr>
        <p:spPr>
          <a:xfrm>
            <a:off x="222176" y="620688"/>
            <a:ext cx="8784976" cy="6048672"/>
          </a:xfrm>
          <a:solidFill>
            <a:schemeClr val="bg1"/>
          </a:solidFill>
        </p:spPr>
        <p:txBody>
          <a:bodyPr>
            <a:noAutofit/>
          </a:bodyPr>
          <a:lstStyle/>
          <a:p>
            <a:pPr marL="0" lvl="0" indent="0">
              <a:buNone/>
            </a:pPr>
            <a:r>
              <a:rPr lang="es-PA" sz="2800" b="1" dirty="0"/>
              <a:t>En la Estructura de la </a:t>
            </a:r>
            <a:r>
              <a:rPr lang="es-PA" sz="2800" b="1" dirty="0" smtClean="0"/>
              <a:t>Tarifa: </a:t>
            </a:r>
            <a:r>
              <a:rPr lang="es-PA" sz="2400" b="1" dirty="0" smtClean="0"/>
              <a:t>Para </a:t>
            </a:r>
            <a:r>
              <a:rPr lang="es-PA" sz="2400" b="1" dirty="0"/>
              <a:t>Homogenizar el costo por potencia </a:t>
            </a:r>
            <a:r>
              <a:rPr lang="es-PA" sz="2400" b="1" dirty="0" smtClean="0"/>
              <a:t>de Generación a </a:t>
            </a:r>
            <a:r>
              <a:rPr lang="es-PA" sz="2400" b="1" dirty="0"/>
              <a:t>pagar entre los Clientes Regulados y los Grandes Clientes.</a:t>
            </a:r>
          </a:p>
          <a:p>
            <a:pPr>
              <a:buFont typeface="Wingdings" panose="05000000000000000000" pitchFamily="2" charset="2"/>
              <a:buChar char="ü"/>
            </a:pPr>
            <a:r>
              <a:rPr lang="es-PA" sz="2400" dirty="0" smtClean="0"/>
              <a:t>Se establece </a:t>
            </a:r>
            <a:r>
              <a:rPr lang="es-PA" sz="2400" dirty="0"/>
              <a:t>que </a:t>
            </a:r>
            <a:r>
              <a:rPr lang="es-PA" sz="2400" dirty="0" smtClean="0"/>
              <a:t>el costo </a:t>
            </a:r>
            <a:r>
              <a:rPr lang="es-PA" sz="2400" dirty="0"/>
              <a:t>de generación por </a:t>
            </a:r>
            <a:r>
              <a:rPr lang="es-PA" sz="2400" dirty="0" smtClean="0"/>
              <a:t>potencia debe </a:t>
            </a:r>
            <a:r>
              <a:rPr lang="es-PA" sz="2400" dirty="0"/>
              <a:t>reflejar el </a:t>
            </a:r>
            <a:r>
              <a:rPr lang="es-PA" sz="2400" dirty="0" smtClean="0"/>
              <a:t>Costo </a:t>
            </a:r>
            <a:r>
              <a:rPr lang="es-PA" sz="2400" dirty="0"/>
              <a:t>de </a:t>
            </a:r>
            <a:r>
              <a:rPr lang="es-PA" sz="2400" dirty="0" smtClean="0"/>
              <a:t>Capacidad. Se calcula con el costo unitario por Capacidad</a:t>
            </a:r>
            <a:r>
              <a:rPr lang="es-AR" sz="2400" dirty="0" smtClean="0"/>
              <a:t> a asignar en tarifas y se aplica a la demanda contratada total.</a:t>
            </a:r>
            <a:r>
              <a:rPr lang="es-PA" sz="2400" dirty="0" smtClean="0"/>
              <a:t> Este costo lo establece la ASEP y se revisa cada 4 años. </a:t>
            </a:r>
          </a:p>
          <a:p>
            <a:pPr>
              <a:buFont typeface="Wingdings" panose="05000000000000000000" pitchFamily="2" charset="2"/>
              <a:buChar char="ü"/>
            </a:pPr>
            <a:r>
              <a:rPr lang="es-PA" sz="2400" dirty="0" smtClean="0"/>
              <a:t>El costo unitario por capacidad calculado con el costo de capacidad de una planta de generación que suministre potencia en la hora de demanda máxima. Actual B/./kW 8.96.</a:t>
            </a:r>
            <a:endParaRPr lang="es-PA" sz="2400" dirty="0"/>
          </a:p>
          <a:p>
            <a:pPr>
              <a:buFont typeface="Wingdings" panose="05000000000000000000" pitchFamily="2" charset="2"/>
              <a:buChar char="ü"/>
            </a:pPr>
            <a:r>
              <a:rPr lang="es-PA" sz="2400" dirty="0" smtClean="0"/>
              <a:t>Los </a:t>
            </a:r>
            <a:r>
              <a:rPr lang="es-PA" sz="2400" dirty="0"/>
              <a:t>Grandes Clientes pagan el cargo </a:t>
            </a:r>
            <a:r>
              <a:rPr lang="es-PA" sz="2400" dirty="0" smtClean="0"/>
              <a:t>sin energizar </a:t>
            </a:r>
            <a:r>
              <a:rPr lang="es-PA" sz="2400" dirty="0"/>
              <a:t>y a los clientes regulados este componente de costo se </a:t>
            </a:r>
            <a:r>
              <a:rPr lang="es-PA" sz="2400" dirty="0" smtClean="0"/>
              <a:t>le podrá </a:t>
            </a:r>
            <a:r>
              <a:rPr lang="es-PA" sz="2400" dirty="0"/>
              <a:t>energizar parcial o total, por instrucciones de ASEP</a:t>
            </a:r>
            <a:r>
              <a:rPr lang="es-PA" sz="2400" dirty="0" smtClean="0"/>
              <a:t>.</a:t>
            </a:r>
          </a:p>
          <a:p>
            <a:pPr>
              <a:buFont typeface="Wingdings" panose="05000000000000000000" pitchFamily="2" charset="2"/>
              <a:buChar char="ü"/>
            </a:pPr>
            <a:r>
              <a:rPr lang="es-PA" sz="2400" dirty="0" smtClean="0"/>
              <a:t>El resto de los costos de Generación se asignan a través del cargo por energía.</a:t>
            </a:r>
            <a:endParaRPr lang="es-PA" sz="2400" dirty="0"/>
          </a:p>
          <a:p>
            <a:pPr marL="0" indent="0">
              <a:buNone/>
            </a:pPr>
            <a:endParaRPr lang="es-PA" sz="2400" dirty="0"/>
          </a:p>
        </p:txBody>
      </p:sp>
    </p:spTree>
    <p:extLst>
      <p:ext uri="{BB962C8B-B14F-4D97-AF65-F5344CB8AC3E}">
        <p14:creationId xmlns:p14="http://schemas.microsoft.com/office/powerpoint/2010/main" val="2732668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27584" y="260648"/>
            <a:ext cx="8208912" cy="6264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graphicFrame>
        <p:nvGraphicFramePr>
          <p:cNvPr id="5" name="Tabla 4"/>
          <p:cNvGraphicFramePr>
            <a:graphicFrameLocks noGrp="1"/>
          </p:cNvGraphicFramePr>
          <p:nvPr>
            <p:extLst>
              <p:ext uri="{D42A27DB-BD31-4B8C-83A1-F6EECF244321}">
                <p14:modId xmlns:p14="http://schemas.microsoft.com/office/powerpoint/2010/main" val="4243640856"/>
              </p:ext>
            </p:extLst>
          </p:nvPr>
        </p:nvGraphicFramePr>
        <p:xfrm>
          <a:off x="1187624" y="404664"/>
          <a:ext cx="7704856" cy="5913750"/>
        </p:xfrm>
        <a:graphic>
          <a:graphicData uri="http://schemas.openxmlformats.org/drawingml/2006/table">
            <a:tbl>
              <a:tblPr firstRow="1" firstCol="1" bandRow="1">
                <a:tableStyleId>{BC89EF96-8CEA-46FF-86C4-4CE0E7609802}</a:tableStyleId>
              </a:tblPr>
              <a:tblGrid>
                <a:gridCol w="1928766"/>
                <a:gridCol w="4429398"/>
                <a:gridCol w="1346692"/>
              </a:tblGrid>
              <a:tr h="355293">
                <a:tc>
                  <a:txBody>
                    <a:bodyPr/>
                    <a:lstStyle/>
                    <a:p>
                      <a:pPr marL="0" marR="0" algn="ctr">
                        <a:lnSpc>
                          <a:spcPct val="107000"/>
                        </a:lnSpc>
                        <a:spcBef>
                          <a:spcPts val="0"/>
                        </a:spcBef>
                        <a:spcAft>
                          <a:spcPts val="0"/>
                        </a:spcAft>
                      </a:pPr>
                      <a:r>
                        <a:rPr lang="es-PA" sz="1200" dirty="0">
                          <a:effectLst/>
                        </a:rPr>
                        <a:t>País</a:t>
                      </a:r>
                      <a:endParaRPr lang="es-P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355" marR="36355" marT="0" marB="0" anchor="ctr"/>
                </a:tc>
                <a:tc>
                  <a:txBody>
                    <a:bodyPr/>
                    <a:lstStyle/>
                    <a:p>
                      <a:pPr marL="0" marR="0" algn="ctr">
                        <a:lnSpc>
                          <a:spcPct val="107000"/>
                        </a:lnSpc>
                        <a:spcBef>
                          <a:spcPts val="0"/>
                        </a:spcBef>
                        <a:spcAft>
                          <a:spcPts val="0"/>
                        </a:spcAft>
                      </a:pPr>
                      <a:r>
                        <a:rPr lang="es-PA" sz="1600" dirty="0">
                          <a:effectLst/>
                        </a:rPr>
                        <a:t>Metodología </a:t>
                      </a:r>
                      <a:r>
                        <a:rPr lang="es-PA" sz="1600" dirty="0" smtClean="0">
                          <a:effectLst/>
                        </a:rPr>
                        <a:t> - Costo de Capacidad</a:t>
                      </a:r>
                      <a:endParaRPr lang="es-P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355" marR="36355" marT="0" marB="0" anchor="ctr"/>
                </a:tc>
                <a:tc>
                  <a:txBody>
                    <a:bodyPr/>
                    <a:lstStyle/>
                    <a:p>
                      <a:pPr marL="0" marR="0" algn="ctr">
                        <a:lnSpc>
                          <a:spcPct val="107000"/>
                        </a:lnSpc>
                        <a:spcBef>
                          <a:spcPts val="0"/>
                        </a:spcBef>
                        <a:spcAft>
                          <a:spcPts val="0"/>
                        </a:spcAft>
                      </a:pPr>
                      <a:r>
                        <a:rPr lang="es-PA" sz="1200" dirty="0">
                          <a:effectLst/>
                        </a:rPr>
                        <a:t>Precio USD/kW-mes</a:t>
                      </a:r>
                      <a:endParaRPr lang="es-P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355" marR="36355" marT="0" marB="0" anchor="ctr"/>
                </a:tc>
              </a:tr>
              <a:tr h="1244870">
                <a:tc>
                  <a:txBody>
                    <a:bodyPr/>
                    <a:lstStyle/>
                    <a:p>
                      <a:pPr marL="0" marR="0">
                        <a:lnSpc>
                          <a:spcPct val="107000"/>
                        </a:lnSpc>
                        <a:spcBef>
                          <a:spcPts val="0"/>
                        </a:spcBef>
                        <a:spcAft>
                          <a:spcPts val="0"/>
                        </a:spcAft>
                      </a:pPr>
                      <a:r>
                        <a:rPr lang="es-PA" sz="1400" dirty="0">
                          <a:effectLst/>
                        </a:rPr>
                        <a:t>Chile </a:t>
                      </a:r>
                      <a:endParaRPr lang="es-P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355" marR="36355" marT="0" marB="0"/>
                </a:tc>
                <a:tc>
                  <a:txBody>
                    <a:bodyPr/>
                    <a:lstStyle/>
                    <a:p>
                      <a:pPr marL="0" marR="0" algn="just">
                        <a:lnSpc>
                          <a:spcPct val="107000"/>
                        </a:lnSpc>
                        <a:spcBef>
                          <a:spcPts val="0"/>
                        </a:spcBef>
                        <a:spcAft>
                          <a:spcPts val="0"/>
                        </a:spcAft>
                      </a:pPr>
                      <a:endParaRPr lang="es-PA" sz="1100" dirty="0" smtClean="0">
                        <a:effectLst/>
                      </a:endParaRPr>
                    </a:p>
                    <a:p>
                      <a:pPr marL="0" marR="0" algn="just">
                        <a:lnSpc>
                          <a:spcPct val="107000"/>
                        </a:lnSpc>
                        <a:spcBef>
                          <a:spcPts val="0"/>
                        </a:spcBef>
                        <a:spcAft>
                          <a:spcPts val="0"/>
                        </a:spcAft>
                      </a:pPr>
                      <a:r>
                        <a:rPr lang="es-PA" sz="1200" dirty="0" smtClean="0">
                          <a:effectLst/>
                        </a:rPr>
                        <a:t>El </a:t>
                      </a:r>
                      <a:r>
                        <a:rPr lang="es-PA" sz="1200" dirty="0">
                          <a:effectLst/>
                        </a:rPr>
                        <a:t>Precio Básico de la Potencia de </a:t>
                      </a:r>
                      <a:r>
                        <a:rPr lang="es-PA" sz="1200" dirty="0" smtClean="0">
                          <a:effectLst/>
                        </a:rPr>
                        <a:t>Punta:  costo marginal anual de incrementar la capacidad instalada del sistema eléctrico considerando las unidades generadoras más económicas (turbinas diésel), determinadas para suministrar potencia adicional durante las horas de demanda máxima anual del sistema eléctrico</a:t>
                      </a:r>
                      <a:endParaRPr lang="es-P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355" marR="36355" marT="0" marB="0"/>
                </a:tc>
                <a:tc>
                  <a:txBody>
                    <a:bodyPr/>
                    <a:lstStyle/>
                    <a:p>
                      <a:pPr marL="0" marR="0" algn="ctr">
                        <a:lnSpc>
                          <a:spcPct val="107000"/>
                        </a:lnSpc>
                        <a:spcBef>
                          <a:spcPts val="0"/>
                        </a:spcBef>
                        <a:spcAft>
                          <a:spcPts val="0"/>
                        </a:spcAft>
                      </a:pPr>
                      <a:r>
                        <a:rPr lang="es-PA" sz="1050" dirty="0" smtClean="0">
                          <a:effectLst/>
                        </a:rPr>
                        <a:t>Máximo</a:t>
                      </a:r>
                    </a:p>
                    <a:p>
                      <a:pPr marL="0" marR="0" algn="ctr">
                        <a:lnSpc>
                          <a:spcPct val="107000"/>
                        </a:lnSpc>
                        <a:spcBef>
                          <a:spcPts val="0"/>
                        </a:spcBef>
                        <a:spcAft>
                          <a:spcPts val="0"/>
                        </a:spcAft>
                      </a:pPr>
                      <a:r>
                        <a:rPr lang="es-PA" sz="1600" dirty="0" smtClean="0">
                          <a:effectLst/>
                        </a:rPr>
                        <a:t> 8,367</a:t>
                      </a:r>
                      <a:endParaRPr lang="es-PA" sz="1600" dirty="0">
                        <a:effectLst/>
                      </a:endParaRPr>
                    </a:p>
                    <a:p>
                      <a:pPr marL="0" marR="0" algn="ctr">
                        <a:lnSpc>
                          <a:spcPct val="107000"/>
                        </a:lnSpc>
                        <a:spcBef>
                          <a:spcPts val="0"/>
                        </a:spcBef>
                        <a:spcAft>
                          <a:spcPts val="0"/>
                        </a:spcAft>
                      </a:pPr>
                      <a:r>
                        <a:rPr lang="es-PA" sz="1050" dirty="0" smtClean="0">
                          <a:effectLst/>
                        </a:rPr>
                        <a:t>Mínimo</a:t>
                      </a:r>
                    </a:p>
                    <a:p>
                      <a:pPr marL="0" marR="0" algn="ctr">
                        <a:lnSpc>
                          <a:spcPct val="107000"/>
                        </a:lnSpc>
                        <a:spcBef>
                          <a:spcPts val="0"/>
                        </a:spcBef>
                        <a:spcAft>
                          <a:spcPts val="0"/>
                        </a:spcAft>
                      </a:pPr>
                      <a:r>
                        <a:rPr lang="es-PA" sz="1600" dirty="0" smtClean="0">
                          <a:effectLst/>
                        </a:rPr>
                        <a:t>7,429</a:t>
                      </a:r>
                      <a:r>
                        <a:rPr lang="es-PA" sz="1600" dirty="0">
                          <a:effectLst/>
                        </a:rPr>
                        <a:t> </a:t>
                      </a:r>
                      <a:endParaRPr lang="es-P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355" marR="36355" marT="0" marB="0" anchor="ctr"/>
                </a:tc>
              </a:tr>
              <a:tr h="1280157">
                <a:tc>
                  <a:txBody>
                    <a:bodyPr/>
                    <a:lstStyle/>
                    <a:p>
                      <a:pPr marL="0" marR="0">
                        <a:lnSpc>
                          <a:spcPct val="107000"/>
                        </a:lnSpc>
                        <a:spcBef>
                          <a:spcPts val="0"/>
                        </a:spcBef>
                        <a:spcAft>
                          <a:spcPts val="0"/>
                        </a:spcAft>
                      </a:pPr>
                      <a:r>
                        <a:rPr lang="es-PA" sz="1400" dirty="0">
                          <a:effectLst/>
                        </a:rPr>
                        <a:t>Guatemala</a:t>
                      </a:r>
                      <a:endParaRPr lang="es-P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355" marR="36355" marT="0" marB="0"/>
                </a:tc>
                <a:tc>
                  <a:txBody>
                    <a:bodyPr/>
                    <a:lstStyle/>
                    <a:p>
                      <a:pPr marL="0" marR="0">
                        <a:lnSpc>
                          <a:spcPct val="107000"/>
                        </a:lnSpc>
                        <a:spcBef>
                          <a:spcPts val="0"/>
                        </a:spcBef>
                        <a:spcAft>
                          <a:spcPts val="0"/>
                        </a:spcAft>
                      </a:pPr>
                      <a:endParaRPr lang="es-PA" sz="1200" dirty="0" smtClean="0">
                        <a:effectLst/>
                      </a:endParaRPr>
                    </a:p>
                    <a:p>
                      <a:pPr marL="0" marR="0">
                        <a:lnSpc>
                          <a:spcPct val="107000"/>
                        </a:lnSpc>
                        <a:spcBef>
                          <a:spcPts val="0"/>
                        </a:spcBef>
                        <a:spcAft>
                          <a:spcPts val="0"/>
                        </a:spcAft>
                      </a:pPr>
                      <a:r>
                        <a:rPr lang="es-PA" sz="1200" dirty="0" smtClean="0">
                          <a:effectLst/>
                        </a:rPr>
                        <a:t>Precio </a:t>
                      </a:r>
                      <a:r>
                        <a:rPr lang="es-PA" sz="1200" dirty="0">
                          <a:effectLst/>
                        </a:rPr>
                        <a:t>de Referencia de la Potencia: costo marginal de inversión para instalar una unidad de generación de punta (turbina de gas), incluyendo la inversión requerida para la conexión eléctrica de la central con el Sistema Eléctrico. Es utilizado para valorización de transacciones de desvíos de potencia. </a:t>
                      </a:r>
                      <a:endParaRPr lang="es-P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355" marR="36355" marT="0" marB="0"/>
                </a:tc>
                <a:tc>
                  <a:txBody>
                    <a:bodyPr/>
                    <a:lstStyle/>
                    <a:p>
                      <a:pPr marL="0" marR="0" algn="ctr">
                        <a:lnSpc>
                          <a:spcPct val="107000"/>
                        </a:lnSpc>
                        <a:spcBef>
                          <a:spcPts val="0"/>
                        </a:spcBef>
                        <a:spcAft>
                          <a:spcPts val="0"/>
                        </a:spcAft>
                      </a:pPr>
                      <a:r>
                        <a:rPr lang="es-PA" sz="1600" dirty="0">
                          <a:effectLst/>
                        </a:rPr>
                        <a:t>8.9 </a:t>
                      </a:r>
                      <a:endParaRPr lang="es-P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355" marR="36355" marT="0" marB="0" anchor="ctr"/>
                </a:tc>
              </a:tr>
              <a:tr h="1776463">
                <a:tc>
                  <a:txBody>
                    <a:bodyPr/>
                    <a:lstStyle/>
                    <a:p>
                      <a:pPr marL="0" marR="0" algn="just">
                        <a:lnSpc>
                          <a:spcPct val="107000"/>
                        </a:lnSpc>
                        <a:spcBef>
                          <a:spcPts val="0"/>
                        </a:spcBef>
                        <a:spcAft>
                          <a:spcPts val="0"/>
                        </a:spcAft>
                      </a:pPr>
                      <a:r>
                        <a:rPr lang="es-PA" sz="1400" dirty="0">
                          <a:effectLst/>
                        </a:rPr>
                        <a:t>El </a:t>
                      </a:r>
                      <a:r>
                        <a:rPr lang="es-PA" sz="1400" dirty="0" smtClean="0">
                          <a:effectLst/>
                        </a:rPr>
                        <a:t>Salvador</a:t>
                      </a:r>
                    </a:p>
                    <a:p>
                      <a:pPr marL="0" marR="0" algn="just">
                        <a:lnSpc>
                          <a:spcPct val="107000"/>
                        </a:lnSpc>
                        <a:spcBef>
                          <a:spcPts val="0"/>
                        </a:spcBef>
                        <a:spcAft>
                          <a:spcPts val="0"/>
                        </a:spcAft>
                      </a:pPr>
                      <a:endParaRPr lang="es-P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s-P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355" marR="36355" marT="0" marB="0"/>
                </a:tc>
                <a:tc>
                  <a:txBody>
                    <a:bodyPr/>
                    <a:lstStyle/>
                    <a:p>
                      <a:pPr marL="0" marR="0" algn="just">
                        <a:lnSpc>
                          <a:spcPct val="107000"/>
                        </a:lnSpc>
                        <a:spcBef>
                          <a:spcPts val="0"/>
                        </a:spcBef>
                        <a:spcAft>
                          <a:spcPts val="0"/>
                        </a:spcAft>
                      </a:pPr>
                      <a:endParaRPr lang="es-SV" sz="1050" dirty="0" smtClean="0">
                        <a:effectLst/>
                      </a:endParaRPr>
                    </a:p>
                    <a:p>
                      <a:pPr marL="0" marR="0" algn="just">
                        <a:lnSpc>
                          <a:spcPct val="107000"/>
                        </a:lnSpc>
                        <a:spcBef>
                          <a:spcPts val="0"/>
                        </a:spcBef>
                        <a:spcAft>
                          <a:spcPts val="0"/>
                        </a:spcAft>
                      </a:pPr>
                      <a:r>
                        <a:rPr lang="es-SV" sz="1200" dirty="0" smtClean="0">
                          <a:effectLst/>
                        </a:rPr>
                        <a:t>Cargo </a:t>
                      </a:r>
                      <a:r>
                        <a:rPr lang="es-SV" sz="1200" dirty="0">
                          <a:effectLst/>
                        </a:rPr>
                        <a:t>por Capacidad: se calcula tomado en cuenta la demanda de potencia de punta del sistema y los costos de inversión y operación de una unidad generadora que abastece esa demanda (turbina a gas que utiliza diésel). se indexa tomando en cuenta el índice de precios al consumidor de Estados Unidos.</a:t>
                      </a:r>
                      <a:endParaRPr lang="es-PA" sz="1200" dirty="0">
                        <a:effectLst/>
                      </a:endParaRPr>
                    </a:p>
                    <a:p>
                      <a:pPr marL="0" marR="0" algn="just">
                        <a:lnSpc>
                          <a:spcPct val="107000"/>
                        </a:lnSpc>
                        <a:spcBef>
                          <a:spcPts val="0"/>
                        </a:spcBef>
                        <a:spcAft>
                          <a:spcPts val="0"/>
                        </a:spcAft>
                      </a:pPr>
                      <a:r>
                        <a:rPr lang="es-PA" sz="1200" dirty="0">
                          <a:effectLst/>
                        </a:rPr>
                        <a:t>Es utilizado para fijar el Precio Base de la Potencia de los contratos mediante procesos de libre concurrencia y en mercado spot de potencia.</a:t>
                      </a:r>
                    </a:p>
                    <a:p>
                      <a:pPr marL="0" marR="0" algn="just">
                        <a:lnSpc>
                          <a:spcPct val="107000"/>
                        </a:lnSpc>
                        <a:spcBef>
                          <a:spcPts val="0"/>
                        </a:spcBef>
                        <a:spcAft>
                          <a:spcPts val="0"/>
                        </a:spcAft>
                      </a:pPr>
                      <a:r>
                        <a:rPr lang="es-PA" sz="1050" dirty="0">
                          <a:effectLst/>
                        </a:rPr>
                        <a:t> </a:t>
                      </a:r>
                      <a:endParaRPr lang="es-P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6355" marR="36355" marT="0" marB="0"/>
                </a:tc>
                <a:tc>
                  <a:txBody>
                    <a:bodyPr/>
                    <a:lstStyle/>
                    <a:p>
                      <a:pPr marL="0" marR="0" algn="ctr">
                        <a:lnSpc>
                          <a:spcPct val="107000"/>
                        </a:lnSpc>
                        <a:spcBef>
                          <a:spcPts val="0"/>
                        </a:spcBef>
                        <a:spcAft>
                          <a:spcPts val="0"/>
                        </a:spcAft>
                      </a:pPr>
                      <a:r>
                        <a:rPr lang="es-PA" sz="1600" dirty="0">
                          <a:effectLst/>
                        </a:rPr>
                        <a:t>7.66 </a:t>
                      </a:r>
                      <a:endParaRPr lang="es-P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355" marR="36355" marT="0" marB="0" anchor="ctr"/>
                </a:tc>
              </a:tr>
              <a:tr h="1089261">
                <a:tc>
                  <a:txBody>
                    <a:bodyPr/>
                    <a:lstStyle/>
                    <a:p>
                      <a:pPr marL="0" marR="0">
                        <a:lnSpc>
                          <a:spcPct val="107000"/>
                        </a:lnSpc>
                        <a:spcBef>
                          <a:spcPts val="0"/>
                        </a:spcBef>
                        <a:spcAft>
                          <a:spcPts val="0"/>
                        </a:spcAft>
                      </a:pPr>
                      <a:r>
                        <a:rPr lang="es-PA" sz="1400" dirty="0">
                          <a:effectLst/>
                        </a:rPr>
                        <a:t>Panamá: </a:t>
                      </a:r>
                    </a:p>
                    <a:p>
                      <a:pPr marL="0" marR="0">
                        <a:lnSpc>
                          <a:spcPct val="107000"/>
                        </a:lnSpc>
                        <a:spcBef>
                          <a:spcPts val="0"/>
                        </a:spcBef>
                        <a:spcAft>
                          <a:spcPts val="0"/>
                        </a:spcAft>
                      </a:pPr>
                      <a:r>
                        <a:rPr lang="es-PA" sz="900" dirty="0">
                          <a:effectLst/>
                        </a:rPr>
                        <a:t> </a:t>
                      </a:r>
                      <a:endParaRPr lang="es-P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6355" marR="36355" marT="0" marB="0"/>
                </a:tc>
                <a:tc>
                  <a:txBody>
                    <a:bodyPr/>
                    <a:lstStyle/>
                    <a:p>
                      <a:pPr marL="0" marR="0" algn="just">
                        <a:lnSpc>
                          <a:spcPct val="107000"/>
                        </a:lnSpc>
                        <a:spcBef>
                          <a:spcPts val="0"/>
                        </a:spcBef>
                        <a:spcAft>
                          <a:spcPts val="0"/>
                        </a:spcAft>
                      </a:pPr>
                      <a:r>
                        <a:rPr lang="es-PA" sz="1200" dirty="0">
                          <a:effectLst/>
                        </a:rPr>
                        <a:t>Precio Máximo de la Potencia: precio representativo del costo fijo asociado a una tecnología de punta económicamente adaptada y adecuada a las condiciones existentes en la oferta y demanda eléctrica en la República de Panamá. Fijado mediante Resolución AN No. 3037-Elec</a:t>
                      </a:r>
                      <a:endParaRPr lang="es-P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6355" marR="36355" marT="0" marB="0"/>
                </a:tc>
                <a:tc>
                  <a:txBody>
                    <a:bodyPr/>
                    <a:lstStyle/>
                    <a:p>
                      <a:pPr marL="0" marR="0" algn="ctr">
                        <a:lnSpc>
                          <a:spcPct val="107000"/>
                        </a:lnSpc>
                        <a:spcBef>
                          <a:spcPts val="0"/>
                        </a:spcBef>
                        <a:spcAft>
                          <a:spcPts val="0"/>
                        </a:spcAft>
                      </a:pPr>
                      <a:r>
                        <a:rPr lang="es-PA" sz="1600" dirty="0">
                          <a:effectLst/>
                        </a:rPr>
                        <a:t>8.96</a:t>
                      </a:r>
                      <a:endParaRPr lang="es-P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355" marR="36355" marT="0" marB="0" anchor="ctr"/>
                </a:tc>
              </a:tr>
            </a:tbl>
          </a:graphicData>
        </a:graphic>
      </p:graphicFrame>
      <p:grpSp>
        <p:nvGrpSpPr>
          <p:cNvPr id="7" name="Grupo 6"/>
          <p:cNvGrpSpPr/>
          <p:nvPr/>
        </p:nvGrpSpPr>
        <p:grpSpPr>
          <a:xfrm>
            <a:off x="1907704" y="980728"/>
            <a:ext cx="1106939" cy="5200968"/>
            <a:chOff x="2890989" y="1111951"/>
            <a:chExt cx="1475918" cy="5590474"/>
          </a:xfrm>
        </p:grpSpPr>
        <p:pic>
          <p:nvPicPr>
            <p:cNvPr id="2056" name="Imagen 1" descr="Resultado de imagen para chi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0989" y="1111951"/>
              <a:ext cx="1475918" cy="983946"/>
            </a:xfrm>
            <a:prstGeom prst="rect">
              <a:avLst/>
            </a:prstGeom>
            <a:noFill/>
            <a:extLst>
              <a:ext uri="{909E8E84-426E-40DD-AFC4-6F175D3DCCD1}">
                <a14:hiddenFill xmlns:a14="http://schemas.microsoft.com/office/drawing/2010/main">
                  <a:solidFill>
                    <a:srgbClr val="FFFFFF"/>
                  </a:solidFill>
                </a14:hiddenFill>
              </a:ext>
            </a:extLst>
          </p:spPr>
        </p:pic>
        <p:pic>
          <p:nvPicPr>
            <p:cNvPr id="2055" name="Imagen 2" descr="Resultado de imagen para Guatemala bander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0989" y="2490738"/>
              <a:ext cx="1475918" cy="10134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Imagen 5" descr="Resultado de imagen para El Salvador bander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0989" y="4127579"/>
              <a:ext cx="1475918" cy="937862"/>
            </a:xfrm>
            <a:prstGeom prst="rect">
              <a:avLst/>
            </a:prstGeom>
            <a:noFill/>
            <a:extLst>
              <a:ext uri="{909E8E84-426E-40DD-AFC4-6F175D3DCCD1}">
                <a14:hiddenFill xmlns:a14="http://schemas.microsoft.com/office/drawing/2010/main">
                  <a:solidFill>
                    <a:srgbClr val="FFFFFF"/>
                  </a:solidFill>
                </a14:hiddenFill>
              </a:ext>
            </a:extLst>
          </p:spPr>
        </p:pic>
        <p:pic>
          <p:nvPicPr>
            <p:cNvPr id="2053" name="Imagen 9" descr="Resultado de imagen para PanamÃ¡ bander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90989" y="5792466"/>
              <a:ext cx="1475918" cy="90995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361687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188640"/>
            <a:ext cx="7380312" cy="1143000"/>
          </a:xfrm>
        </p:spPr>
        <p:txBody>
          <a:bodyPr>
            <a:noAutofit/>
          </a:bodyPr>
          <a:lstStyle/>
          <a:p>
            <a:r>
              <a:rPr lang="es-ES" sz="2800" b="1" dirty="0">
                <a:solidFill>
                  <a:schemeClr val="tx1">
                    <a:lumMod val="65000"/>
                    <a:lumOff val="35000"/>
                  </a:schemeClr>
                </a:solidFill>
                <a:latin typeface="+mn-lt"/>
                <a:cs typeface="Aharoni" panose="02010803020104030203" pitchFamily="2" charset="-79"/>
              </a:rPr>
              <a:t>TÍTULO IV </a:t>
            </a:r>
            <a:r>
              <a:rPr lang="es-ES" sz="2800" b="1" dirty="0" smtClean="0">
                <a:solidFill>
                  <a:schemeClr val="tx1">
                    <a:lumMod val="65000"/>
                    <a:lumOff val="35000"/>
                  </a:schemeClr>
                </a:solidFill>
                <a:latin typeface="+mn-lt"/>
                <a:cs typeface="Aharoni" panose="02010803020104030203" pitchFamily="2" charset="-79"/>
              </a:rPr>
              <a:t>Régimen Tarifario De Distribución y Comercialización</a:t>
            </a:r>
            <a:r>
              <a:rPr lang="es-PA" sz="2800" dirty="0" smtClean="0">
                <a:solidFill>
                  <a:schemeClr val="tx1">
                    <a:lumMod val="65000"/>
                    <a:lumOff val="35000"/>
                  </a:schemeClr>
                </a:solidFill>
                <a:latin typeface="+mn-lt"/>
              </a:rPr>
              <a:t/>
            </a:r>
            <a:br>
              <a:rPr lang="es-PA" sz="2800" dirty="0" smtClean="0">
                <a:solidFill>
                  <a:schemeClr val="tx1">
                    <a:lumMod val="65000"/>
                    <a:lumOff val="35000"/>
                  </a:schemeClr>
                </a:solidFill>
                <a:latin typeface="+mn-lt"/>
              </a:rPr>
            </a:br>
            <a:endParaRPr lang="es-PA" sz="2800" dirty="0">
              <a:solidFill>
                <a:schemeClr val="tx1">
                  <a:lumMod val="65000"/>
                  <a:lumOff val="35000"/>
                </a:schemeClr>
              </a:solidFill>
              <a:latin typeface="+mn-lt"/>
            </a:endParaRPr>
          </a:p>
        </p:txBody>
      </p:sp>
      <p:sp>
        <p:nvSpPr>
          <p:cNvPr id="3" name="2 Marcador de contenido"/>
          <p:cNvSpPr>
            <a:spLocks noGrp="1"/>
          </p:cNvSpPr>
          <p:nvPr>
            <p:ph idx="1"/>
          </p:nvPr>
        </p:nvSpPr>
        <p:spPr>
          <a:xfrm>
            <a:off x="611560" y="1988840"/>
            <a:ext cx="8127774" cy="3105472"/>
          </a:xfrm>
          <a:solidFill>
            <a:schemeClr val="bg1"/>
          </a:solidFill>
        </p:spPr>
        <p:txBody>
          <a:bodyPr>
            <a:noAutofit/>
          </a:bodyPr>
          <a:lstStyle/>
          <a:p>
            <a:pPr marL="0" lvl="0" indent="0">
              <a:buNone/>
            </a:pPr>
            <a:r>
              <a:rPr lang="es-PA" sz="2800" b="1" dirty="0"/>
              <a:t>En la Estructura de la Tarifa: </a:t>
            </a:r>
            <a:r>
              <a:rPr lang="es-PA" sz="2800" b="1" dirty="0" smtClean="0"/>
              <a:t>Grandes </a:t>
            </a:r>
            <a:r>
              <a:rPr lang="es-PA" sz="2800" b="1" dirty="0"/>
              <a:t>Clientes.</a:t>
            </a:r>
          </a:p>
          <a:p>
            <a:pPr lvl="1"/>
            <a:r>
              <a:rPr lang="es-PA" dirty="0" smtClean="0"/>
              <a:t>Para </a:t>
            </a:r>
            <a:r>
              <a:rPr lang="es-PA" dirty="0"/>
              <a:t>el Cargo por </a:t>
            </a:r>
            <a:r>
              <a:rPr lang="es-PA" dirty="0" smtClean="0"/>
              <a:t>Potencia de Generación     (Costo por Capacidad): para facturar se utilizará la demanda medida más la proporción </a:t>
            </a:r>
            <a:r>
              <a:rPr lang="es-PA" dirty="0"/>
              <a:t>que le corresponda por reserva de confiabilidad y pérdidas de potencia en </a:t>
            </a:r>
            <a:r>
              <a:rPr lang="es-PA" dirty="0" smtClean="0"/>
              <a:t>transmisión. </a:t>
            </a:r>
            <a:endParaRPr lang="es-PA" dirty="0"/>
          </a:p>
        </p:txBody>
      </p:sp>
    </p:spTree>
    <p:extLst>
      <p:ext uri="{BB962C8B-B14F-4D97-AF65-F5344CB8AC3E}">
        <p14:creationId xmlns:p14="http://schemas.microsoft.com/office/powerpoint/2010/main" val="3312521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188640"/>
            <a:ext cx="7380312" cy="1143000"/>
          </a:xfrm>
        </p:spPr>
        <p:txBody>
          <a:bodyPr>
            <a:noAutofit/>
          </a:bodyPr>
          <a:lstStyle/>
          <a:p>
            <a:r>
              <a:rPr lang="es-ES" sz="2800" b="1" dirty="0">
                <a:solidFill>
                  <a:schemeClr val="tx1">
                    <a:lumMod val="65000"/>
                    <a:lumOff val="35000"/>
                  </a:schemeClr>
                </a:solidFill>
                <a:latin typeface="+mn-lt"/>
                <a:cs typeface="Aharoni" panose="02010803020104030203" pitchFamily="2" charset="-79"/>
              </a:rPr>
              <a:t>TÍTULO IV </a:t>
            </a:r>
            <a:r>
              <a:rPr lang="es-ES" sz="2800" b="1" dirty="0" smtClean="0">
                <a:solidFill>
                  <a:schemeClr val="tx1">
                    <a:lumMod val="65000"/>
                    <a:lumOff val="35000"/>
                  </a:schemeClr>
                </a:solidFill>
                <a:latin typeface="+mn-lt"/>
                <a:cs typeface="Aharoni" panose="02010803020104030203" pitchFamily="2" charset="-79"/>
              </a:rPr>
              <a:t>Régimen Tarifario De Distribución y Comercialización</a:t>
            </a:r>
            <a:r>
              <a:rPr lang="es-PA" sz="2800" dirty="0" smtClean="0">
                <a:solidFill>
                  <a:schemeClr val="tx1">
                    <a:lumMod val="65000"/>
                    <a:lumOff val="35000"/>
                  </a:schemeClr>
                </a:solidFill>
                <a:latin typeface="+mn-lt"/>
              </a:rPr>
              <a:t/>
            </a:r>
            <a:br>
              <a:rPr lang="es-PA" sz="2800" dirty="0" smtClean="0">
                <a:solidFill>
                  <a:schemeClr val="tx1">
                    <a:lumMod val="65000"/>
                    <a:lumOff val="35000"/>
                  </a:schemeClr>
                </a:solidFill>
                <a:latin typeface="+mn-lt"/>
              </a:rPr>
            </a:br>
            <a:endParaRPr lang="es-PA" sz="2800" dirty="0">
              <a:solidFill>
                <a:schemeClr val="tx1">
                  <a:lumMod val="65000"/>
                  <a:lumOff val="35000"/>
                </a:schemeClr>
              </a:solidFill>
              <a:latin typeface="+mn-lt"/>
            </a:endParaRPr>
          </a:p>
        </p:txBody>
      </p:sp>
      <p:sp>
        <p:nvSpPr>
          <p:cNvPr id="3" name="2 Marcador de contenido"/>
          <p:cNvSpPr>
            <a:spLocks noGrp="1"/>
          </p:cNvSpPr>
          <p:nvPr>
            <p:ph idx="1"/>
          </p:nvPr>
        </p:nvSpPr>
        <p:spPr>
          <a:xfrm>
            <a:off x="395536" y="1412776"/>
            <a:ext cx="8496944" cy="4680520"/>
          </a:xfrm>
          <a:solidFill>
            <a:schemeClr val="bg1"/>
          </a:solidFill>
        </p:spPr>
        <p:txBody>
          <a:bodyPr>
            <a:noAutofit/>
          </a:bodyPr>
          <a:lstStyle/>
          <a:p>
            <a:pPr marL="0" indent="0">
              <a:buNone/>
            </a:pPr>
            <a:r>
              <a:rPr lang="es-PA" sz="2800" b="1" dirty="0"/>
              <a:t>En la Estructura de la </a:t>
            </a:r>
            <a:r>
              <a:rPr lang="es-PA" sz="2800" b="1" dirty="0" smtClean="0"/>
              <a:t>Tarifa: Clientes con Autoconsumo</a:t>
            </a:r>
          </a:p>
          <a:p>
            <a:pPr>
              <a:buFont typeface="Wingdings" panose="05000000000000000000" pitchFamily="2" charset="2"/>
              <a:buChar char="ü"/>
            </a:pPr>
            <a:r>
              <a:rPr lang="es-PA" sz="2800" dirty="0" smtClean="0"/>
              <a:t>Los clientes con Autoconsumo sólo pueden optar por tarifas con demanda.</a:t>
            </a:r>
          </a:p>
          <a:p>
            <a:pPr>
              <a:buFont typeface="Wingdings" panose="05000000000000000000" pitchFamily="2" charset="2"/>
              <a:buChar char="ü"/>
            </a:pPr>
            <a:r>
              <a:rPr lang="es-PA" sz="2800" dirty="0" smtClean="0"/>
              <a:t>Se establecen </a:t>
            </a:r>
            <a:r>
              <a:rPr lang="es-PA" sz="2800" dirty="0"/>
              <a:t>los cargos que </a:t>
            </a:r>
            <a:r>
              <a:rPr lang="es-PA" sz="2800" dirty="0" smtClean="0"/>
              <a:t>le corresponden </a:t>
            </a:r>
            <a:r>
              <a:rPr lang="es-PA" sz="2800" dirty="0"/>
              <a:t>pagar a los Clientes acogidos al Procedimiento de Autoconsumo cuando inyectan energía a la red y cuando consumen energía de la </a:t>
            </a:r>
            <a:r>
              <a:rPr lang="es-PA" sz="2800" dirty="0" smtClean="0"/>
              <a:t>red.</a:t>
            </a:r>
          </a:p>
          <a:p>
            <a:pPr>
              <a:buFont typeface="Wingdings" panose="05000000000000000000" pitchFamily="2" charset="2"/>
              <a:buChar char="ü"/>
            </a:pPr>
            <a:r>
              <a:rPr lang="es-PA" sz="2800" dirty="0"/>
              <a:t>Se </a:t>
            </a:r>
            <a:r>
              <a:rPr lang="es-PA" sz="2800" dirty="0" smtClean="0"/>
              <a:t>introduce </a:t>
            </a:r>
            <a:r>
              <a:rPr lang="es-PA" sz="2800" dirty="0"/>
              <a:t>la forma de facturar la energía y demanda en las tarifas para clientes acogidos al </a:t>
            </a:r>
            <a:r>
              <a:rPr lang="es-PA" sz="2800" dirty="0" smtClean="0"/>
              <a:t>Procedimiento de Autoconsumo.</a:t>
            </a:r>
          </a:p>
          <a:p>
            <a:pPr marL="0" indent="0">
              <a:buNone/>
            </a:pPr>
            <a:r>
              <a:rPr lang="es-PA" sz="2800" dirty="0" smtClean="0"/>
              <a:t> </a:t>
            </a:r>
            <a:endParaRPr lang="es-PA" sz="2800" dirty="0"/>
          </a:p>
          <a:p>
            <a:endParaRPr lang="es-PA" sz="2800" dirty="0"/>
          </a:p>
        </p:txBody>
      </p:sp>
    </p:spTree>
    <p:extLst>
      <p:ext uri="{BB962C8B-B14F-4D97-AF65-F5344CB8AC3E}">
        <p14:creationId xmlns:p14="http://schemas.microsoft.com/office/powerpoint/2010/main" val="77901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5656" y="476672"/>
            <a:ext cx="7416824" cy="1008112"/>
          </a:xfrm>
          <a:noFill/>
        </p:spPr>
        <p:txBody>
          <a:bodyPr/>
          <a:lstStyle/>
          <a:p>
            <a:r>
              <a:rPr lang="es-PA" sz="2800" b="1" dirty="0" smtClean="0">
                <a:solidFill>
                  <a:schemeClr val="tx1">
                    <a:lumMod val="65000"/>
                    <a:lumOff val="35000"/>
                  </a:schemeClr>
                </a:solidFill>
                <a:latin typeface="+mn-lt"/>
                <a:cs typeface="Aharoni" panose="02010803020104030203" pitchFamily="2" charset="-79"/>
              </a:rPr>
              <a:t>Facturación a </a:t>
            </a:r>
            <a:r>
              <a:rPr lang="es-PA" sz="2800" b="1" dirty="0">
                <a:solidFill>
                  <a:schemeClr val="tx1">
                    <a:lumMod val="65000"/>
                    <a:lumOff val="35000"/>
                  </a:schemeClr>
                </a:solidFill>
                <a:latin typeface="+mn-lt"/>
                <a:cs typeface="Aharoni" panose="02010803020104030203" pitchFamily="2" charset="-79"/>
              </a:rPr>
              <a:t>los clientes acogidos al Procedimiento para </a:t>
            </a:r>
            <a:r>
              <a:rPr lang="es-PA" sz="2800" b="1" dirty="0" smtClean="0">
                <a:solidFill>
                  <a:schemeClr val="tx1">
                    <a:lumMod val="65000"/>
                    <a:lumOff val="35000"/>
                  </a:schemeClr>
                </a:solidFill>
                <a:latin typeface="+mn-lt"/>
                <a:cs typeface="Aharoni" panose="02010803020104030203" pitchFamily="2" charset="-79"/>
              </a:rPr>
              <a:t>Autoconsumo</a:t>
            </a:r>
            <a:endParaRPr lang="es-PA" sz="2800" b="1" dirty="0">
              <a:solidFill>
                <a:schemeClr val="tx1">
                  <a:lumMod val="65000"/>
                  <a:lumOff val="35000"/>
                </a:schemeClr>
              </a:solidFill>
              <a:latin typeface="+mn-lt"/>
              <a:cs typeface="Aharoni" panose="02010803020104030203" pitchFamily="2" charset="-79"/>
            </a:endParaRPr>
          </a:p>
        </p:txBody>
      </p:sp>
      <p:sp>
        <p:nvSpPr>
          <p:cNvPr id="3" name="Marcador de contenido 2"/>
          <p:cNvSpPr>
            <a:spLocks noGrp="1"/>
          </p:cNvSpPr>
          <p:nvPr>
            <p:ph idx="1"/>
          </p:nvPr>
        </p:nvSpPr>
        <p:spPr>
          <a:xfrm>
            <a:off x="971600" y="1772816"/>
            <a:ext cx="7920880" cy="4392488"/>
          </a:xfrm>
          <a:solidFill>
            <a:schemeClr val="bg1"/>
          </a:solidFill>
        </p:spPr>
        <p:txBody>
          <a:bodyPr/>
          <a:lstStyle/>
          <a:p>
            <a:pPr marL="217488" lvl="1" indent="0">
              <a:buNone/>
              <a:tabLst>
                <a:tab pos="446088" algn="l"/>
              </a:tabLst>
            </a:pPr>
            <a:r>
              <a:rPr lang="es-PA" dirty="0"/>
              <a:t>A los clientes acogidos al Procedimiento para Autoconsumo </a:t>
            </a:r>
            <a:r>
              <a:rPr lang="es-PA" dirty="0" smtClean="0"/>
              <a:t>que </a:t>
            </a:r>
            <a:r>
              <a:rPr lang="es-PA" dirty="0"/>
              <a:t>cuenten con plantas instaladas </a:t>
            </a:r>
            <a:r>
              <a:rPr lang="es-PA" dirty="0" smtClean="0"/>
              <a:t>o  </a:t>
            </a:r>
            <a:r>
              <a:rPr lang="es-PA" dirty="0"/>
              <a:t>que se instalen en los siguientes </a:t>
            </a:r>
            <a:r>
              <a:rPr lang="es-PA" dirty="0" smtClean="0"/>
              <a:t>3 </a:t>
            </a:r>
            <a:r>
              <a:rPr lang="es-PA" dirty="0"/>
              <a:t>meses de la entrada en </a:t>
            </a:r>
            <a:r>
              <a:rPr lang="es-PA" dirty="0" smtClean="0"/>
              <a:t>vigencia de la modificación al Régimen Tarifario, </a:t>
            </a:r>
            <a:r>
              <a:rPr lang="es-PA" dirty="0"/>
              <a:t>se les </a:t>
            </a:r>
            <a:r>
              <a:rPr lang="es-PA" dirty="0" smtClean="0"/>
              <a:t>seguirá </a:t>
            </a:r>
            <a:r>
              <a:rPr lang="es-PA" dirty="0"/>
              <a:t>facturando con la metodología </a:t>
            </a:r>
            <a:r>
              <a:rPr lang="es-PA" dirty="0" smtClean="0"/>
              <a:t>anterior. </a:t>
            </a:r>
          </a:p>
          <a:p>
            <a:pPr marL="217488" lvl="1" indent="0">
              <a:buNone/>
              <a:tabLst>
                <a:tab pos="446088" algn="l"/>
              </a:tabLst>
            </a:pPr>
            <a:r>
              <a:rPr lang="es-PA" dirty="0" smtClean="0"/>
              <a:t>A </a:t>
            </a:r>
            <a:r>
              <a:rPr lang="es-PA" dirty="0"/>
              <a:t>partir del próximo periodo </a:t>
            </a:r>
            <a:r>
              <a:rPr lang="es-PA" dirty="0" smtClean="0"/>
              <a:t>tarifario de </a:t>
            </a:r>
            <a:r>
              <a:rPr lang="es-PA" dirty="0"/>
              <a:t>julio 2022 a </a:t>
            </a:r>
            <a:r>
              <a:rPr lang="es-PA" dirty="0" smtClean="0"/>
              <a:t>junio 2026, a todos los clientes sin excepción, </a:t>
            </a:r>
            <a:r>
              <a:rPr lang="es-PA" dirty="0"/>
              <a:t>se </a:t>
            </a:r>
            <a:r>
              <a:rPr lang="es-PA" dirty="0" smtClean="0"/>
              <a:t>les facturará de acuerdo a </a:t>
            </a:r>
            <a:r>
              <a:rPr lang="es-PA" dirty="0"/>
              <a:t>la metodología </a:t>
            </a:r>
            <a:r>
              <a:rPr lang="es-PA" dirty="0" smtClean="0"/>
              <a:t>establecida. </a:t>
            </a:r>
          </a:p>
          <a:p>
            <a:pPr lvl="2"/>
            <a:endParaRPr lang="es-PA" sz="2800" dirty="0"/>
          </a:p>
          <a:p>
            <a:pPr lvl="2"/>
            <a:endParaRPr lang="es-PA" sz="2800" dirty="0"/>
          </a:p>
        </p:txBody>
      </p:sp>
    </p:spTree>
    <p:extLst>
      <p:ext uri="{BB962C8B-B14F-4D97-AF65-F5344CB8AC3E}">
        <p14:creationId xmlns:p14="http://schemas.microsoft.com/office/powerpoint/2010/main" val="50379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Tema1</Template>
  <TotalTime>2231</TotalTime>
  <Words>1260</Words>
  <Application>Microsoft Office PowerPoint</Application>
  <PresentationFormat>Presentación en pantalla (4:3)</PresentationFormat>
  <Paragraphs>108</Paragraphs>
  <Slides>13</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Aharoni</vt:lpstr>
      <vt:lpstr>Arial</vt:lpstr>
      <vt:lpstr>Calibri</vt:lpstr>
      <vt:lpstr>Times New Roman</vt:lpstr>
      <vt:lpstr>Wingdings</vt:lpstr>
      <vt:lpstr>Tema1</vt:lpstr>
      <vt:lpstr>MODIFICACIONES PROPUESTAS AL REGLAMENTO DE DISTRIBUCIÓN Y COMERCIALIZACIÓN </vt:lpstr>
      <vt:lpstr>TÍTULO IV Régimen Tarifario de Distribución y Comercialización </vt:lpstr>
      <vt:lpstr>TÍTULO IV Régimen Tarifario De Distribución y Comercialización </vt:lpstr>
      <vt:lpstr>TÍTULO IV Régimen Tarifario De Distribución y Comercialización </vt:lpstr>
      <vt:lpstr>TÍTULO IV Régimen Tarifario </vt:lpstr>
      <vt:lpstr>Presentación de PowerPoint</vt:lpstr>
      <vt:lpstr>TÍTULO IV Régimen Tarifario De Distribución y Comercialización </vt:lpstr>
      <vt:lpstr>TÍTULO IV Régimen Tarifario De Distribución y Comercialización </vt:lpstr>
      <vt:lpstr>Facturación a los clientes acogidos al Procedimiento para Autoconsumo</vt:lpstr>
      <vt:lpstr>Forma de facturar la Tarifa a los clientes acogidos al Procedimiento para Autoconsumo “Cargos por Uso de Redes”</vt:lpstr>
      <vt:lpstr>Forma de facturar la Tarifa a los clientes acogidos al Procedimiento para Autoconsumo “Cargos de Generación”</vt:lpstr>
      <vt:lpstr>TÍTULO V Régimen De Suministro</vt:lpstr>
      <vt:lpstr>GRACIAS</vt:lpstr>
    </vt:vector>
  </TitlesOfParts>
  <Company>Autoridad Nacional de los Servicios Publicos Panama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JennyDL</dc:creator>
  <cp:lastModifiedBy>Asep</cp:lastModifiedBy>
  <cp:revision>201</cp:revision>
  <cp:lastPrinted>2018-04-19T14:08:52Z</cp:lastPrinted>
  <dcterms:created xsi:type="dcterms:W3CDTF">2009-11-06T13:33:08Z</dcterms:created>
  <dcterms:modified xsi:type="dcterms:W3CDTF">2018-05-09T14:58:28Z</dcterms:modified>
</cp:coreProperties>
</file>